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 id="2147483737" r:id="rId2"/>
    <p:sldMasterId id="2147483786" r:id="rId3"/>
    <p:sldMasterId id="2147483905" r:id="rId4"/>
    <p:sldMasterId id="2147484117" r:id="rId5"/>
    <p:sldMasterId id="2147484451" r:id="rId6"/>
    <p:sldMasterId id="2147484464" r:id="rId7"/>
    <p:sldMasterId id="2147484472" r:id="rId8"/>
    <p:sldMasterId id="2147484529" r:id="rId9"/>
    <p:sldMasterId id="2147484544" r:id="rId10"/>
  </p:sldMasterIdLst>
  <p:notesMasterIdLst>
    <p:notesMasterId r:id="rId45"/>
  </p:notesMasterIdLst>
  <p:handoutMasterIdLst>
    <p:handoutMasterId r:id="rId46"/>
  </p:handoutMasterIdLst>
  <p:sldIdLst>
    <p:sldId id="258" r:id="rId11"/>
    <p:sldId id="563" r:id="rId12"/>
    <p:sldId id="667" r:id="rId13"/>
    <p:sldId id="564" r:id="rId14"/>
    <p:sldId id="565" r:id="rId15"/>
    <p:sldId id="589" r:id="rId16"/>
    <p:sldId id="649" r:id="rId17"/>
    <p:sldId id="668" r:id="rId18"/>
    <p:sldId id="567" r:id="rId19"/>
    <p:sldId id="650" r:id="rId20"/>
    <p:sldId id="651" r:id="rId21"/>
    <p:sldId id="595" r:id="rId22"/>
    <p:sldId id="621" r:id="rId23"/>
    <p:sldId id="654" r:id="rId24"/>
    <p:sldId id="653" r:id="rId25"/>
    <p:sldId id="590" r:id="rId26"/>
    <p:sldId id="635" r:id="rId27"/>
    <p:sldId id="647" r:id="rId28"/>
    <p:sldId id="623" r:id="rId29"/>
    <p:sldId id="631" r:id="rId30"/>
    <p:sldId id="658" r:id="rId31"/>
    <p:sldId id="660" r:id="rId32"/>
    <p:sldId id="662" r:id="rId33"/>
    <p:sldId id="663" r:id="rId34"/>
    <p:sldId id="664" r:id="rId35"/>
    <p:sldId id="665" r:id="rId36"/>
    <p:sldId id="641" r:id="rId37"/>
    <p:sldId id="666" r:id="rId38"/>
    <p:sldId id="619" r:id="rId39"/>
    <p:sldId id="657" r:id="rId40"/>
    <p:sldId id="642" r:id="rId41"/>
    <p:sldId id="643" r:id="rId42"/>
    <p:sldId id="645" r:id="rId43"/>
    <p:sldId id="661" r:id="rId44"/>
  </p:sldIdLst>
  <p:sldSz cx="9144000" cy="6858000" type="screen4x3"/>
  <p:notesSz cx="6735763" cy="9866313"/>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46"/>
    <a:srgbClr val="001A58"/>
    <a:srgbClr val="BCCFE8"/>
    <a:srgbClr val="008C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6935" autoAdjust="0"/>
  </p:normalViewPr>
  <p:slideViewPr>
    <p:cSldViewPr snapToGrid="0" snapToObjects="1">
      <p:cViewPr>
        <p:scale>
          <a:sx n="60" d="100"/>
          <a:sy n="60" d="100"/>
        </p:scale>
        <p:origin x="-2160" y="-6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C687B8-7592-4A06-A1E0-67BA8D89227A}"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nb-NO"/>
        </a:p>
      </dgm:t>
    </dgm:pt>
    <dgm:pt modelId="{DE324889-A7FB-4757-91AE-B6F961063A6B}">
      <dgm:prSet phldrT="[Tekst]" custT="1"/>
      <dgm:spPr>
        <a:solidFill>
          <a:schemeClr val="accent6">
            <a:lumMod val="20000"/>
            <a:lumOff val="80000"/>
          </a:schemeClr>
        </a:solidFill>
      </dgm:spPr>
      <dgm:t>
        <a:bodyPr/>
        <a:lstStyle/>
        <a:p>
          <a:r>
            <a:rPr lang="nb-NO" sz="1800" dirty="0" smtClean="0">
              <a:solidFill>
                <a:schemeClr val="tx1"/>
              </a:solidFill>
            </a:rPr>
            <a:t>Ny selskapsskatt 2,9 mrd.</a:t>
          </a:r>
          <a:endParaRPr lang="nb-NO" sz="1800" dirty="0">
            <a:solidFill>
              <a:schemeClr val="tx1"/>
            </a:solidFill>
          </a:endParaRPr>
        </a:p>
      </dgm:t>
    </dgm:pt>
    <dgm:pt modelId="{48F4A904-7AF4-43BE-8ECF-59A315B4A0A1}" type="parTrans" cxnId="{4B93B50A-919C-4BFB-821D-88928A6C8889}">
      <dgm:prSet/>
      <dgm:spPr/>
      <dgm:t>
        <a:bodyPr/>
        <a:lstStyle/>
        <a:p>
          <a:endParaRPr lang="nb-NO"/>
        </a:p>
      </dgm:t>
    </dgm:pt>
    <dgm:pt modelId="{AD8536A8-5161-42D0-87D4-5EFF2937AC83}" type="sibTrans" cxnId="{4B93B50A-919C-4BFB-821D-88928A6C8889}">
      <dgm:prSet/>
      <dgm:spPr/>
      <dgm:t>
        <a:bodyPr/>
        <a:lstStyle/>
        <a:p>
          <a:endParaRPr lang="nb-NO"/>
        </a:p>
      </dgm:t>
    </dgm:pt>
    <dgm:pt modelId="{152005B7-9BDF-4FD9-801B-F6CB87823691}" type="pres">
      <dgm:prSet presAssocID="{95C687B8-7592-4A06-A1E0-67BA8D89227A}" presName="diagram" presStyleCnt="0">
        <dgm:presLayoutVars>
          <dgm:dir/>
          <dgm:resizeHandles val="exact"/>
        </dgm:presLayoutVars>
      </dgm:prSet>
      <dgm:spPr/>
      <dgm:t>
        <a:bodyPr/>
        <a:lstStyle/>
        <a:p>
          <a:endParaRPr lang="nb-NO"/>
        </a:p>
      </dgm:t>
    </dgm:pt>
    <dgm:pt modelId="{C26E5FE1-5120-46C1-B00D-AB1974935624}" type="pres">
      <dgm:prSet presAssocID="{DE324889-A7FB-4757-91AE-B6F961063A6B}" presName="arrow" presStyleLbl="node1" presStyleIdx="0" presStyleCnt="1" custAng="0" custScaleX="281635" custRadScaleRad="98778" custRadScaleInc="-75">
        <dgm:presLayoutVars>
          <dgm:bulletEnabled val="1"/>
        </dgm:presLayoutVars>
      </dgm:prSet>
      <dgm:spPr/>
      <dgm:t>
        <a:bodyPr/>
        <a:lstStyle/>
        <a:p>
          <a:endParaRPr lang="nb-NO"/>
        </a:p>
      </dgm:t>
    </dgm:pt>
  </dgm:ptLst>
  <dgm:cxnLst>
    <dgm:cxn modelId="{4B93B50A-919C-4BFB-821D-88928A6C8889}" srcId="{95C687B8-7592-4A06-A1E0-67BA8D89227A}" destId="{DE324889-A7FB-4757-91AE-B6F961063A6B}" srcOrd="0" destOrd="0" parTransId="{48F4A904-7AF4-43BE-8ECF-59A315B4A0A1}" sibTransId="{AD8536A8-5161-42D0-87D4-5EFF2937AC83}"/>
    <dgm:cxn modelId="{BB2B48C8-5E6E-41CD-8C85-D39901610647}" type="presOf" srcId="{DE324889-A7FB-4757-91AE-B6F961063A6B}" destId="{C26E5FE1-5120-46C1-B00D-AB1974935624}" srcOrd="0" destOrd="0" presId="urn:microsoft.com/office/officeart/2005/8/layout/arrow5"/>
    <dgm:cxn modelId="{AA7359AE-8654-4486-9D38-C1F8B0B98826}" type="presOf" srcId="{95C687B8-7592-4A06-A1E0-67BA8D89227A}" destId="{152005B7-9BDF-4FD9-801B-F6CB87823691}" srcOrd="0" destOrd="0" presId="urn:microsoft.com/office/officeart/2005/8/layout/arrow5"/>
    <dgm:cxn modelId="{6210477D-E5D2-4D68-ADF2-BF34F1C73212}" type="presParOf" srcId="{152005B7-9BDF-4FD9-801B-F6CB87823691}" destId="{C26E5FE1-5120-46C1-B00D-AB1974935624}"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C687B8-7592-4A06-A1E0-67BA8D89227A}"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nb-NO"/>
        </a:p>
      </dgm:t>
    </dgm:pt>
    <dgm:pt modelId="{DE324889-A7FB-4757-91AE-B6F961063A6B}">
      <dgm:prSet phldrT="[Tekst]" custT="1"/>
      <dgm:spPr>
        <a:solidFill>
          <a:schemeClr val="accent6">
            <a:lumMod val="20000"/>
            <a:lumOff val="80000"/>
          </a:schemeClr>
        </a:solidFill>
      </dgm:spPr>
      <dgm:t>
        <a:bodyPr/>
        <a:lstStyle/>
        <a:p>
          <a:r>
            <a:rPr lang="nb-NO" sz="1800" dirty="0" smtClean="0">
              <a:solidFill>
                <a:schemeClr val="tx1"/>
              </a:solidFill>
            </a:rPr>
            <a:t>Ny selskapsskatt 2,9 mrd.</a:t>
          </a:r>
          <a:endParaRPr lang="nb-NO" sz="1800" dirty="0">
            <a:solidFill>
              <a:schemeClr val="tx1"/>
            </a:solidFill>
          </a:endParaRPr>
        </a:p>
      </dgm:t>
    </dgm:pt>
    <dgm:pt modelId="{48F4A904-7AF4-43BE-8ECF-59A315B4A0A1}" type="parTrans" cxnId="{4B93B50A-919C-4BFB-821D-88928A6C8889}">
      <dgm:prSet/>
      <dgm:spPr/>
      <dgm:t>
        <a:bodyPr/>
        <a:lstStyle/>
        <a:p>
          <a:endParaRPr lang="nb-NO"/>
        </a:p>
      </dgm:t>
    </dgm:pt>
    <dgm:pt modelId="{AD8536A8-5161-42D0-87D4-5EFF2937AC83}" type="sibTrans" cxnId="{4B93B50A-919C-4BFB-821D-88928A6C8889}">
      <dgm:prSet/>
      <dgm:spPr/>
      <dgm:t>
        <a:bodyPr/>
        <a:lstStyle/>
        <a:p>
          <a:endParaRPr lang="nb-NO"/>
        </a:p>
      </dgm:t>
    </dgm:pt>
    <dgm:pt modelId="{152005B7-9BDF-4FD9-801B-F6CB87823691}" type="pres">
      <dgm:prSet presAssocID="{95C687B8-7592-4A06-A1E0-67BA8D89227A}" presName="diagram" presStyleCnt="0">
        <dgm:presLayoutVars>
          <dgm:dir/>
          <dgm:resizeHandles val="exact"/>
        </dgm:presLayoutVars>
      </dgm:prSet>
      <dgm:spPr/>
      <dgm:t>
        <a:bodyPr/>
        <a:lstStyle/>
        <a:p>
          <a:endParaRPr lang="nb-NO"/>
        </a:p>
      </dgm:t>
    </dgm:pt>
    <dgm:pt modelId="{C26E5FE1-5120-46C1-B00D-AB1974935624}" type="pres">
      <dgm:prSet presAssocID="{DE324889-A7FB-4757-91AE-B6F961063A6B}" presName="arrow" presStyleLbl="node1" presStyleIdx="0" presStyleCnt="1" custAng="0" custScaleX="281635" custRadScaleRad="98778" custRadScaleInc="-75">
        <dgm:presLayoutVars>
          <dgm:bulletEnabled val="1"/>
        </dgm:presLayoutVars>
      </dgm:prSet>
      <dgm:spPr/>
      <dgm:t>
        <a:bodyPr/>
        <a:lstStyle/>
        <a:p>
          <a:endParaRPr lang="nb-NO"/>
        </a:p>
      </dgm:t>
    </dgm:pt>
  </dgm:ptLst>
  <dgm:cxnLst>
    <dgm:cxn modelId="{844DB5E6-B0F5-4CE4-8249-D3233ACD7A8F}" type="presOf" srcId="{DE324889-A7FB-4757-91AE-B6F961063A6B}" destId="{C26E5FE1-5120-46C1-B00D-AB1974935624}" srcOrd="0" destOrd="0" presId="urn:microsoft.com/office/officeart/2005/8/layout/arrow5"/>
    <dgm:cxn modelId="{0D3E5B7D-744E-40CE-9AC4-C1E9B5DCF84B}" type="presOf" srcId="{95C687B8-7592-4A06-A1E0-67BA8D89227A}" destId="{152005B7-9BDF-4FD9-801B-F6CB87823691}" srcOrd="0" destOrd="0" presId="urn:microsoft.com/office/officeart/2005/8/layout/arrow5"/>
    <dgm:cxn modelId="{4B93B50A-919C-4BFB-821D-88928A6C8889}" srcId="{95C687B8-7592-4A06-A1E0-67BA8D89227A}" destId="{DE324889-A7FB-4757-91AE-B6F961063A6B}" srcOrd="0" destOrd="0" parTransId="{48F4A904-7AF4-43BE-8ECF-59A315B4A0A1}" sibTransId="{AD8536A8-5161-42D0-87D4-5EFF2937AC83}"/>
    <dgm:cxn modelId="{D26F106D-1E71-4931-A51F-BDE00846ACBE}" type="presParOf" srcId="{152005B7-9BDF-4FD9-801B-F6CB87823691}" destId="{C26E5FE1-5120-46C1-B00D-AB1974935624}"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E5FE1-5120-46C1-B00D-AB1974935624}">
      <dsp:nvSpPr>
        <dsp:cNvPr id="0" name=""/>
        <dsp:cNvSpPr/>
      </dsp:nvSpPr>
      <dsp:spPr>
        <a:xfrm>
          <a:off x="264483" y="0"/>
          <a:ext cx="4055994" cy="1440159"/>
        </a:xfrm>
        <a:prstGeom prst="downArrow">
          <a:avLst>
            <a:gd name="adj1" fmla="val 50000"/>
            <a:gd name="adj2" fmla="val 35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nb-NO" sz="1800" kern="1200" dirty="0" smtClean="0">
              <a:solidFill>
                <a:schemeClr val="tx1"/>
              </a:solidFill>
            </a:rPr>
            <a:t>Ny selskapsskatt 2,9 mrd.</a:t>
          </a:r>
          <a:endParaRPr lang="nb-NO" sz="1800" kern="1200" dirty="0">
            <a:solidFill>
              <a:schemeClr val="tx1"/>
            </a:solidFill>
          </a:endParaRPr>
        </a:p>
      </dsp:txBody>
      <dsp:txXfrm>
        <a:off x="1278482" y="0"/>
        <a:ext cx="2027997" cy="1188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E5FE1-5120-46C1-B00D-AB1974935624}">
      <dsp:nvSpPr>
        <dsp:cNvPr id="0" name=""/>
        <dsp:cNvSpPr/>
      </dsp:nvSpPr>
      <dsp:spPr>
        <a:xfrm>
          <a:off x="264483" y="0"/>
          <a:ext cx="4055994" cy="1440159"/>
        </a:xfrm>
        <a:prstGeom prst="downArrow">
          <a:avLst>
            <a:gd name="adj1" fmla="val 50000"/>
            <a:gd name="adj2" fmla="val 35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nb-NO" sz="1800" kern="1200" dirty="0" smtClean="0">
              <a:solidFill>
                <a:schemeClr val="tx1"/>
              </a:solidFill>
            </a:rPr>
            <a:t>Ny selskapsskatt 2,9 mrd.</a:t>
          </a:r>
          <a:endParaRPr lang="nb-NO" sz="1800" kern="1200" dirty="0">
            <a:solidFill>
              <a:schemeClr val="tx1"/>
            </a:solidFill>
          </a:endParaRPr>
        </a:p>
      </dsp:txBody>
      <dsp:txXfrm>
        <a:off x="1278482" y="0"/>
        <a:ext cx="2027997" cy="1188131"/>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D9E6778F-9D10-D546-AD42-60AA27D9D64A}" type="datetimeFigureOut">
              <a:t>06.01.2016</a:t>
            </a:fld>
            <a:endParaRPr lang="nb-NO"/>
          </a:p>
        </p:txBody>
      </p:sp>
      <p:sp>
        <p:nvSpPr>
          <p:cNvPr id="4" name="Plassholder for bunntekst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8385C552-36E2-FE4A-8959-3A7D73BFBA2A}" type="slidenum">
              <a:t>‹#›</a:t>
            </a:fld>
            <a:endParaRPr lang="nb-NO"/>
          </a:p>
        </p:txBody>
      </p:sp>
    </p:spTree>
    <p:extLst>
      <p:ext uri="{BB962C8B-B14F-4D97-AF65-F5344CB8AC3E}">
        <p14:creationId xmlns:p14="http://schemas.microsoft.com/office/powerpoint/2010/main" val="231089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0D1B53F7-02AD-4A3B-9C68-F5F226FA6FD4}" type="datetimeFigureOut">
              <a:rPr lang="nb-NO" smtClean="0"/>
              <a:t>06.01.2016</a:t>
            </a:fld>
            <a:endParaRPr lang="nb-NO"/>
          </a:p>
        </p:txBody>
      </p:sp>
      <p:sp>
        <p:nvSpPr>
          <p:cNvPr id="4" name="Plassholder for lysbilde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C2A0C690-3CE3-4244-A0D1-D1198497800B}" type="slidenum">
              <a:rPr lang="nb-NO" smtClean="0"/>
              <a:t>‹#›</a:t>
            </a:fld>
            <a:endParaRPr lang="nb-NO"/>
          </a:p>
        </p:txBody>
      </p:sp>
    </p:spTree>
    <p:extLst>
      <p:ext uri="{BB962C8B-B14F-4D97-AF65-F5344CB8AC3E}">
        <p14:creationId xmlns:p14="http://schemas.microsoft.com/office/powerpoint/2010/main" val="4010996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2A0C690-3CE3-4244-A0D1-D1198497800B}" type="slidenum">
              <a:rPr lang="nb-NO" smtClean="0"/>
              <a:t>1</a:t>
            </a:fld>
            <a:endParaRPr lang="nb-NO" dirty="0"/>
          </a:p>
        </p:txBody>
      </p:sp>
    </p:spTree>
    <p:extLst>
      <p:ext uri="{BB962C8B-B14F-4D97-AF65-F5344CB8AC3E}">
        <p14:creationId xmlns:p14="http://schemas.microsoft.com/office/powerpoint/2010/main" val="309205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høringsnotatet gis det en beskrivelse av dagens system for skatt og skatteutjevningen. </a:t>
            </a:r>
            <a:endParaRPr lang="nb-NO" dirty="0"/>
          </a:p>
        </p:txBody>
      </p:sp>
      <p:sp>
        <p:nvSpPr>
          <p:cNvPr id="4" name="Plassholder for lysbildenummer 3"/>
          <p:cNvSpPr>
            <a:spLocks noGrp="1"/>
          </p:cNvSpPr>
          <p:nvPr>
            <p:ph type="sldNum" sz="quarter" idx="10"/>
          </p:nvPr>
        </p:nvSpPr>
        <p:spPr/>
        <p:txBody>
          <a:bodyPr/>
          <a:lstStyle/>
          <a:p>
            <a:fld id="{C2A0C690-3CE3-4244-A0D1-D1198497800B}" type="slidenum">
              <a:rPr lang="nb-NO" smtClean="0">
                <a:solidFill>
                  <a:prstClr val="black"/>
                </a:solidFill>
              </a:rPr>
              <a:pPr/>
              <a:t>29</a:t>
            </a:fld>
            <a:endParaRPr lang="nb-NO">
              <a:solidFill>
                <a:prstClr val="black"/>
              </a:solidFill>
            </a:endParaRPr>
          </a:p>
        </p:txBody>
      </p:sp>
    </p:spTree>
    <p:extLst>
      <p:ext uri="{BB962C8B-B14F-4D97-AF65-F5344CB8AC3E}">
        <p14:creationId xmlns:p14="http://schemas.microsoft.com/office/powerpoint/2010/main" val="1055540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B526D6D-EDD2-42FE-A4FE-2C184E27F4AE}" type="slidenum">
              <a:rPr lang="nb-NO" smtClean="0">
                <a:solidFill>
                  <a:prstClr val="black"/>
                </a:solidFill>
              </a:rPr>
              <a:pPr/>
              <a:t>30</a:t>
            </a:fld>
            <a:endParaRPr lang="nb-NO">
              <a:solidFill>
                <a:prstClr val="black"/>
              </a:solidFill>
            </a:endParaRPr>
          </a:p>
        </p:txBody>
      </p:sp>
    </p:spTree>
    <p:extLst>
      <p:ext uri="{BB962C8B-B14F-4D97-AF65-F5344CB8AC3E}">
        <p14:creationId xmlns:p14="http://schemas.microsoft.com/office/powerpoint/2010/main" val="3500778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5239A48-EB5A-47D1-9F46-DE54BE3993DB}"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481279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5239A48-EB5A-47D1-9F46-DE54BE3993DB}" type="slidenum">
              <a:rPr lang="en-US">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481279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5239A48-EB5A-47D1-9F46-DE54BE3993DB}"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481279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B526D6D-EDD2-42FE-A4FE-2C184E27F4AE}" type="slidenum">
              <a:rPr lang="nb-NO" smtClean="0">
                <a:solidFill>
                  <a:prstClr val="black"/>
                </a:solidFill>
              </a:rPr>
              <a:pPr/>
              <a:t>2</a:t>
            </a:fld>
            <a:endParaRPr lang="nb-NO">
              <a:solidFill>
                <a:prstClr val="black"/>
              </a:solidFill>
            </a:endParaRPr>
          </a:p>
        </p:txBody>
      </p:sp>
    </p:spTree>
    <p:extLst>
      <p:ext uri="{BB962C8B-B14F-4D97-AF65-F5344CB8AC3E}">
        <p14:creationId xmlns:p14="http://schemas.microsoft.com/office/powerpoint/2010/main" val="2026255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ED6DBCE-5A82-4445-B1CF-1E99E210846E}" type="slidenum">
              <a:rPr lang="en-US">
                <a:solidFill>
                  <a:prstClr val="black"/>
                </a:solidFill>
              </a:rPr>
              <a:pPr/>
              <a:t>3</a:t>
            </a:fld>
            <a:endParaRPr lang="en-US">
              <a:solidFill>
                <a:prstClr val="black"/>
              </a:solidFill>
            </a:endParaRPr>
          </a:p>
        </p:txBody>
      </p:sp>
      <p:sp>
        <p:nvSpPr>
          <p:cNvPr id="1231874" name="Rectangle 2"/>
          <p:cNvSpPr>
            <a:spLocks noGrp="1" noRot="1" noChangeAspect="1" noChangeArrowheads="1" noTextEdit="1"/>
          </p:cNvSpPr>
          <p:nvPr>
            <p:ph type="sldImg"/>
          </p:nvPr>
        </p:nvSpPr>
        <p:spPr>
          <a:ln/>
        </p:spPr>
      </p:sp>
      <p:sp>
        <p:nvSpPr>
          <p:cNvPr id="1231875" name="Rectangle 3"/>
          <p:cNvSpPr>
            <a:spLocks noGrp="1" noChangeArrowheads="1"/>
          </p:cNvSpPr>
          <p:nvPr>
            <p:ph type="body" idx="1"/>
          </p:nvPr>
        </p:nvSpPr>
        <p:spPr>
          <a:xfrm>
            <a:off x="895765" y="4684748"/>
            <a:ext cx="4944235" cy="4442707"/>
          </a:xfrm>
        </p:spPr>
        <p:txBody>
          <a:bodyPr/>
          <a:lstStyle/>
          <a:p>
            <a:r>
              <a:rPr lang="nb-NO" dirty="0"/>
              <a:t>For mer detaljer om målene, se de to sentrale NOU-ene fra 1996 og 2005</a:t>
            </a:r>
            <a:r>
              <a:rPr lang="nb-NO" dirty="0" smtClean="0"/>
              <a:t>.</a:t>
            </a:r>
          </a:p>
          <a:p>
            <a:endParaRPr lang="nb-NO" dirty="0" smtClean="0"/>
          </a:p>
          <a:p>
            <a:r>
              <a:rPr lang="nb-NO" dirty="0" smtClean="0"/>
              <a:t>For </a:t>
            </a:r>
            <a:r>
              <a:rPr lang="nb-NO" dirty="0" err="1" smtClean="0"/>
              <a:t>utgiftsutjevningen</a:t>
            </a:r>
            <a:r>
              <a:rPr lang="nb-NO" baseline="0" dirty="0" smtClean="0"/>
              <a:t> kan sies følgende: Den er grunngitt med at demografiske, geografiske og sosiale forhold gir strukturelle kostnadsforskjeller som kommunene i liten grad kan påvirke. For da å kunne gi et likeverdig tjenenestetilbud til innbyggerne, må man ta hensyn til slike strukturelle kostnadsforskjeller når de økonomiske rammene fastsettes for den enkelte kommune.</a:t>
            </a:r>
          </a:p>
          <a:p>
            <a:endParaRPr lang="nb-NO" baseline="0" dirty="0" smtClean="0"/>
          </a:p>
          <a:p>
            <a:r>
              <a:rPr lang="nb-NO" baseline="0" dirty="0" smtClean="0"/>
              <a:t>Regionalpolitiske virkemidler som Nord-Norge-tilskuddet og Namdalstilskudd skal gi kommuner i disse deler av landet muligheter til å gi et bedre tjenestetilbud enn kommuner ellers i landet. Gi høy kommunal sysselsetting i områder med et konjunkturavhengig næringsliv.</a:t>
            </a:r>
          </a:p>
          <a:p>
            <a:endParaRPr lang="nb-NO" baseline="0" dirty="0" smtClean="0"/>
          </a:p>
          <a:p>
            <a:r>
              <a:rPr lang="nb-NO" baseline="0" dirty="0" smtClean="0"/>
              <a:t>Særlig høy befolkningsvekst gjør at et fåtall kommuner i dag får et eget vekstkommunetilskudd.</a:t>
            </a:r>
            <a:endParaRPr lang="nb-N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6BDE4F8-95E6-42E1-BE2D-2EE7946272B8}" type="slidenum">
              <a:rPr lang="en-US">
                <a:solidFill>
                  <a:prstClr val="black"/>
                </a:solidFill>
              </a:rPr>
              <a:pPr/>
              <a:t>4</a:t>
            </a:fld>
            <a:endParaRPr lang="en-US" dirty="0">
              <a:solidFill>
                <a:prstClr val="black"/>
              </a:solidFill>
            </a:endParaRPr>
          </a:p>
        </p:txBody>
      </p:sp>
      <p:sp>
        <p:nvSpPr>
          <p:cNvPr id="1238018" name="Rectangle 2"/>
          <p:cNvSpPr>
            <a:spLocks noGrp="1" noRot="1" noChangeAspect="1" noChangeArrowheads="1" noTextEdit="1"/>
          </p:cNvSpPr>
          <p:nvPr>
            <p:ph type="sldImg"/>
          </p:nvPr>
        </p:nvSpPr>
        <p:spPr>
          <a:ln/>
        </p:spPr>
      </p:sp>
      <p:sp>
        <p:nvSpPr>
          <p:cNvPr id="1238019" name="Rectangle 3"/>
          <p:cNvSpPr>
            <a:spLocks noGrp="1" noChangeArrowheads="1"/>
          </p:cNvSpPr>
          <p:nvPr>
            <p:ph type="body" idx="1"/>
          </p:nvPr>
        </p:nvSpPr>
        <p:spPr>
          <a:xfrm>
            <a:off x="895766" y="4684748"/>
            <a:ext cx="4944235" cy="4442707"/>
          </a:xfrm>
        </p:spPr>
        <p:txBody>
          <a:bodyPr/>
          <a:lstStyle/>
          <a:p>
            <a:r>
              <a:rPr lang="nb-NO" dirty="0" smtClean="0"/>
              <a:t>For å forstå</a:t>
            </a:r>
            <a:r>
              <a:rPr lang="nb-NO" baseline="0" dirty="0" smtClean="0"/>
              <a:t> inntektssystemet (rammefinansiering), må man være informert om den samlede inntektstilførsel til norske kommuner og fylkeskommuner. Her omtales kun finansiering av driften ikke av investeringene. </a:t>
            </a:r>
          </a:p>
          <a:p>
            <a:endParaRPr lang="nb-NO" baseline="0" dirty="0" smtClean="0"/>
          </a:p>
          <a:p>
            <a:r>
              <a:rPr lang="nb-NO" baseline="0" dirty="0" smtClean="0"/>
              <a:t>Hovedkilden for finansering av kommunesektoren (kommuner og fylkeskommuner) er egne skatter og rammetilskudd. Historisk har skattene stått for den største del, men etter at regjeringen senket skatteandelen av samlede inntekter til 40 pst (av inntekter innen det kommunaløkonomiske opplegget), så er rammetilskuddene neste kommet på samme nivå. Den tredje største inntektskilden er gebyrer/egenbetalingsordninger for kommunale tjenester</a:t>
            </a:r>
          </a:p>
          <a:p>
            <a:endParaRPr lang="nb-NO" baseline="0" dirty="0" smtClean="0"/>
          </a:p>
          <a:p>
            <a:r>
              <a:rPr lang="nb-NO" baseline="0" dirty="0" smtClean="0"/>
              <a:t>Investeringene dekkes i all hovedsak av låneopptak, tidligere års oppsparte midler i fond, bidrag fra årets drift samt refusjoner fra andre m.m. Det skal vi ikke ta nærmere opp på dette kurset.</a:t>
            </a:r>
          </a:p>
          <a:p>
            <a:endParaRPr lang="nb-NO" baseline="0" dirty="0" smtClean="0"/>
          </a:p>
          <a:p>
            <a:r>
              <a:rPr lang="nb-NO" dirty="0" smtClean="0"/>
              <a:t>For 2016 forventes</a:t>
            </a:r>
            <a:r>
              <a:rPr lang="nb-NO" baseline="0" dirty="0" smtClean="0"/>
              <a:t> skatt på formue og inntekt å komme opp i 175,2 mrd. kr (kilde: Statsbudsjettet 2016), andre skatter </a:t>
            </a:r>
            <a:r>
              <a:rPr lang="nb-NO" baseline="0" dirty="0" err="1" smtClean="0"/>
              <a:t>inkl</a:t>
            </a:r>
            <a:r>
              <a:rPr lang="nb-NO" baseline="0" dirty="0" smtClean="0"/>
              <a:t> eiendomsskatt med 10,6 mrd. kr, rammetilskudd med 156,9 mrd. kr, øvrige statstilskudd med 24,3 mrd. kr (innen det kommunaløkonomiske opplegget), gebyrer med 63,7 </a:t>
            </a:r>
            <a:r>
              <a:rPr lang="nb-NO" baseline="0" dirty="0" err="1" smtClean="0"/>
              <a:t>mrd</a:t>
            </a:r>
            <a:r>
              <a:rPr lang="nb-NO" baseline="0" dirty="0" smtClean="0"/>
              <a:t> kr, og andre inntekter (renter og utbytte mm) med 11,8 mrd. kr. I tillegg kommer momskompensasjon med om lag 20 mrd. Kr.</a:t>
            </a:r>
          </a:p>
          <a:p>
            <a:endParaRPr lang="nb-NO" baseline="0" dirty="0" smtClean="0"/>
          </a:p>
          <a:p>
            <a:r>
              <a:rPr lang="nb-NO" baseline="0" dirty="0" smtClean="0"/>
              <a:t>Ser vi kun på primærkommunene utgjør skatt og rammetilskudd nær 279,5 mrd. kr for i 2016.</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FB1F7A2-A0CE-4E52-A0B5-670F1BA8E7A0}" type="slidenum">
              <a:rPr lang="en-US">
                <a:solidFill>
                  <a:prstClr val="black"/>
                </a:solidFill>
              </a:rPr>
              <a:pPr/>
              <a:t>5</a:t>
            </a:fld>
            <a:endParaRPr lang="en-US">
              <a:solidFill>
                <a:prstClr val="black"/>
              </a:solidFill>
            </a:endParaRPr>
          </a:p>
        </p:txBody>
      </p:sp>
      <p:sp>
        <p:nvSpPr>
          <p:cNvPr id="1267714" name="Rectangle 2"/>
          <p:cNvSpPr>
            <a:spLocks noGrp="1" noRot="1" noChangeAspect="1" noChangeArrowheads="1" noTextEdit="1"/>
          </p:cNvSpPr>
          <p:nvPr>
            <p:ph type="sldImg"/>
          </p:nvPr>
        </p:nvSpPr>
        <p:spPr>
          <a:ln/>
        </p:spPr>
      </p:sp>
      <p:sp>
        <p:nvSpPr>
          <p:cNvPr id="1267715" name="Rectangle 3"/>
          <p:cNvSpPr>
            <a:spLocks noGrp="1" noChangeArrowheads="1"/>
          </p:cNvSpPr>
          <p:nvPr>
            <p:ph type="body" idx="1"/>
          </p:nvPr>
        </p:nvSpPr>
        <p:spPr>
          <a:xfrm>
            <a:off x="896544" y="4685489"/>
            <a:ext cx="4942677" cy="4441189"/>
          </a:xfrm>
        </p:spPr>
        <p:txBody>
          <a:bodyPr/>
          <a:lstStyle/>
          <a:p>
            <a:r>
              <a:rPr lang="nb-NO" dirty="0"/>
              <a:t>Her vises i en illustrasjon hvordan rammen på nær </a:t>
            </a:r>
            <a:r>
              <a:rPr lang="nb-NO" dirty="0" smtClean="0"/>
              <a:t>124 mrd. </a:t>
            </a:r>
            <a:r>
              <a:rPr lang="nb-NO" dirty="0"/>
              <a:t>kr til kommunene </a:t>
            </a:r>
            <a:r>
              <a:rPr lang="nb-NO" dirty="0" smtClean="0"/>
              <a:t>fra </a:t>
            </a:r>
            <a:r>
              <a:rPr lang="nb-NO" dirty="0"/>
              <a:t>IS går ut til de enkelte delelementene. </a:t>
            </a:r>
          </a:p>
          <a:p>
            <a:endParaRPr lang="nb-NO" dirty="0" smtClean="0"/>
          </a:p>
          <a:p>
            <a:r>
              <a:rPr lang="nb-NO" dirty="0" smtClean="0"/>
              <a:t>De </a:t>
            </a:r>
            <a:r>
              <a:rPr lang="nb-NO" dirty="0"/>
              <a:t>enkelte delelementene som skjønn, Nord-Norge-tilskudd, småkommunetilskudd, distriktstilskudd Sør-Norge, </a:t>
            </a:r>
            <a:r>
              <a:rPr lang="nb-NO" dirty="0" smtClean="0"/>
              <a:t>vekstkommunetilskudd, storbytilskudd og </a:t>
            </a:r>
            <a:r>
              <a:rPr lang="nb-NO" dirty="0"/>
              <a:t>saker med særlig fordeling bestemmes hvert år av Stortinget. Restleddet blir her da det flate innbyggertilskudd (likt beløp per innbygger til alle kommuner) fordi inntekts- og </a:t>
            </a:r>
            <a:r>
              <a:rPr lang="nb-NO" dirty="0" err="1"/>
              <a:t>utgiftsutjevningen</a:t>
            </a:r>
            <a:r>
              <a:rPr lang="nb-NO" dirty="0"/>
              <a:t> for hele landet går i null.  Også den nye overgangsordningen eller inntektsgarantiordningen (</a:t>
            </a:r>
            <a:r>
              <a:rPr lang="nb-NO" dirty="0" smtClean="0"/>
              <a:t>INGAR)</a:t>
            </a:r>
            <a:r>
              <a:rPr lang="nb-NO" baseline="0" dirty="0" smtClean="0"/>
              <a:t> </a:t>
            </a:r>
            <a:r>
              <a:rPr lang="nb-NO" dirty="0" smtClean="0"/>
              <a:t>finansieres </a:t>
            </a:r>
            <a:r>
              <a:rPr lang="nb-NO" dirty="0"/>
              <a:t>av </a:t>
            </a:r>
            <a:r>
              <a:rPr lang="nb-NO" dirty="0" smtClean="0"/>
              <a:t>kommunene,</a:t>
            </a:r>
            <a:r>
              <a:rPr lang="nb-NO" baseline="0" dirty="0" smtClean="0"/>
              <a:t> og det samme gjelder korreksjonsordningen for statlige/private skoler som vises som en del av </a:t>
            </a:r>
            <a:r>
              <a:rPr lang="nb-NO" baseline="0" dirty="0" err="1" smtClean="0"/>
              <a:t>utgiftsutjevningen</a:t>
            </a:r>
            <a:r>
              <a:rPr lang="nb-NO" b="0" baseline="0" dirty="0" smtClean="0"/>
              <a:t>	</a:t>
            </a:r>
            <a:endParaRPr lang="nb-NO"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6CAC25B-5C0D-481E-AF8D-14E6F41E42A8}" type="slidenum">
              <a:rPr lang="en-US">
                <a:solidFill>
                  <a:prstClr val="black"/>
                </a:solidFill>
              </a:rPr>
              <a:pPr/>
              <a:t>8</a:t>
            </a:fld>
            <a:endParaRPr lang="en-US">
              <a:solidFill>
                <a:prstClr val="black"/>
              </a:solidFill>
            </a:endParaRPr>
          </a:p>
        </p:txBody>
      </p:sp>
      <p:sp>
        <p:nvSpPr>
          <p:cNvPr id="1212418" name="Rectangle 2"/>
          <p:cNvSpPr>
            <a:spLocks noGrp="1" noRot="1" noChangeAspect="1" noChangeArrowheads="1" noTextEdit="1"/>
          </p:cNvSpPr>
          <p:nvPr>
            <p:ph type="sldImg"/>
          </p:nvPr>
        </p:nvSpPr>
        <p:spPr>
          <a:xfrm>
            <a:off x="908050" y="736600"/>
            <a:ext cx="4929188" cy="3698875"/>
          </a:xfrm>
          <a:ln/>
        </p:spPr>
      </p:sp>
      <p:sp>
        <p:nvSpPr>
          <p:cNvPr id="1212419" name="Rectangle 3"/>
          <p:cNvSpPr>
            <a:spLocks noGrp="1" noChangeArrowheads="1"/>
          </p:cNvSpPr>
          <p:nvPr>
            <p:ph type="body" idx="1"/>
          </p:nvPr>
        </p:nvSpPr>
        <p:spPr>
          <a:xfrm>
            <a:off x="897362" y="4700674"/>
            <a:ext cx="4941047" cy="4461815"/>
          </a:xfrm>
        </p:spPr>
        <p:txBody>
          <a:bodyPr/>
          <a:lstStyle/>
          <a:p>
            <a:pPr marL="180964" indent="-180964" defTabSz="457171">
              <a:lnSpc>
                <a:spcPct val="90000"/>
              </a:lnSpc>
              <a:spcBef>
                <a:spcPct val="20000"/>
              </a:spcBef>
              <a:buClr>
                <a:srgbClr val="008CD3"/>
              </a:buClr>
              <a:buFont typeface="Wingdings" pitchFamily="2" charset="2"/>
              <a:buChar char="ü"/>
              <a:defRPr/>
            </a:pPr>
            <a:r>
              <a:rPr lang="nb-NO" dirty="0">
                <a:solidFill>
                  <a:srgbClr val="001A58"/>
                </a:solidFill>
              </a:rPr>
              <a:t>Kommunens kostnadsindeks er et resultat av en </a:t>
            </a:r>
            <a:r>
              <a:rPr lang="nb-NO" dirty="0" err="1">
                <a:solidFill>
                  <a:srgbClr val="001A58"/>
                </a:solidFill>
              </a:rPr>
              <a:t>sammenvekting</a:t>
            </a:r>
            <a:r>
              <a:rPr lang="nb-NO" dirty="0">
                <a:solidFill>
                  <a:srgbClr val="001A58"/>
                </a:solidFill>
              </a:rPr>
              <a:t> av kostnadsnøkler for sektorområder Nøklene vektes sammen ut fra sektorenes andel av samlet utgiftsbehov (tjenester som kommunen er pålagt).</a:t>
            </a:r>
          </a:p>
          <a:p>
            <a:pPr marL="180964" indent="-180964" defTabSz="457171">
              <a:lnSpc>
                <a:spcPct val="90000"/>
              </a:lnSpc>
              <a:spcBef>
                <a:spcPct val="20000"/>
              </a:spcBef>
              <a:buClr>
                <a:srgbClr val="008CD3"/>
              </a:buClr>
              <a:buFont typeface="Wingdings" pitchFamily="2" charset="2"/>
              <a:buChar char="ü"/>
              <a:defRPr/>
            </a:pPr>
            <a:endParaRPr lang="nb-NO" dirty="0">
              <a:solidFill>
                <a:srgbClr val="001A58"/>
              </a:solidFill>
            </a:endParaRPr>
          </a:p>
          <a:p>
            <a:pPr marL="180964" indent="-180964" defTabSz="457171">
              <a:lnSpc>
                <a:spcPct val="90000"/>
              </a:lnSpc>
              <a:spcBef>
                <a:spcPct val="20000"/>
              </a:spcBef>
              <a:buClr>
                <a:srgbClr val="008CD3"/>
              </a:buClr>
              <a:buFont typeface="Wingdings" pitchFamily="2" charset="2"/>
              <a:buChar char="ü"/>
              <a:defRPr/>
            </a:pPr>
            <a:r>
              <a:rPr lang="nb-NO" dirty="0">
                <a:solidFill>
                  <a:srgbClr val="001A58"/>
                </a:solidFill>
              </a:rPr>
              <a:t>Det gis i prinsippet full kompensasjon for ufrivillige kostnads- og etterspørselsforhold, men alle sektorer inngår ikke i </a:t>
            </a:r>
            <a:r>
              <a:rPr lang="nb-NO" dirty="0" err="1">
                <a:solidFill>
                  <a:srgbClr val="001A58"/>
                </a:solidFill>
              </a:rPr>
              <a:t>utgiftsutjevningen</a:t>
            </a:r>
            <a:r>
              <a:rPr lang="nb-NO" dirty="0">
                <a:solidFill>
                  <a:srgbClr val="001A58"/>
                </a:solidFill>
              </a:rPr>
              <a:t>.</a:t>
            </a:r>
          </a:p>
          <a:p>
            <a:pPr marL="180964" indent="-180964" defTabSz="457171">
              <a:lnSpc>
                <a:spcPct val="90000"/>
              </a:lnSpc>
              <a:spcBef>
                <a:spcPct val="20000"/>
              </a:spcBef>
              <a:buClr>
                <a:srgbClr val="008CD3"/>
              </a:buClr>
              <a:buFont typeface="Wingdings" pitchFamily="2" charset="2"/>
              <a:buChar char="ü"/>
              <a:defRPr/>
            </a:pPr>
            <a:endParaRPr lang="nb-NO" dirty="0">
              <a:solidFill>
                <a:srgbClr val="001A58"/>
              </a:solidFill>
            </a:endParaRPr>
          </a:p>
          <a:p>
            <a:pPr marL="180964" indent="-180964" defTabSz="457171">
              <a:lnSpc>
                <a:spcPct val="90000"/>
              </a:lnSpc>
              <a:spcBef>
                <a:spcPct val="20000"/>
              </a:spcBef>
              <a:buClr>
                <a:srgbClr val="008CD3"/>
              </a:buClr>
              <a:buFont typeface="Wingdings" pitchFamily="2" charset="2"/>
              <a:buChar char="ü"/>
              <a:defRPr/>
            </a:pPr>
            <a:r>
              <a:rPr lang="nb-NO" dirty="0">
                <a:solidFill>
                  <a:srgbClr val="001A58"/>
                </a:solidFill>
              </a:rPr>
              <a:t>To hovedtilnærminger for å beregne utgiftsbehovet i kommuner og fylkeskommuner</a:t>
            </a:r>
          </a:p>
          <a:p>
            <a:pPr marL="630198" lvl="1" indent="-269858" defTabSz="457171">
              <a:lnSpc>
                <a:spcPct val="90000"/>
              </a:lnSpc>
              <a:spcBef>
                <a:spcPct val="20000"/>
              </a:spcBef>
              <a:buClr>
                <a:srgbClr val="008CD3"/>
              </a:buClr>
              <a:buFont typeface="Arial"/>
              <a:buChar char="–"/>
              <a:defRPr/>
            </a:pPr>
            <a:r>
              <a:rPr lang="nb-NO" dirty="0">
                <a:solidFill>
                  <a:srgbClr val="001A58"/>
                </a:solidFill>
              </a:rPr>
              <a:t>Den normative metoden</a:t>
            </a:r>
          </a:p>
          <a:p>
            <a:pPr marL="630198" lvl="1" indent="-269858" defTabSz="457171">
              <a:lnSpc>
                <a:spcPct val="90000"/>
              </a:lnSpc>
              <a:spcBef>
                <a:spcPct val="20000"/>
              </a:spcBef>
              <a:buClr>
                <a:srgbClr val="008CD3"/>
              </a:buClr>
              <a:buFont typeface="Arial"/>
              <a:buChar char="–"/>
              <a:defRPr/>
            </a:pPr>
            <a:r>
              <a:rPr lang="nb-NO" dirty="0">
                <a:solidFill>
                  <a:srgbClr val="001A58"/>
                </a:solidFill>
              </a:rPr>
              <a:t>Den statistiske/positive metoden</a:t>
            </a:r>
          </a:p>
          <a:p>
            <a:pPr marL="630198" lvl="1" indent="-269858" defTabSz="457171">
              <a:lnSpc>
                <a:spcPct val="90000"/>
              </a:lnSpc>
              <a:spcBef>
                <a:spcPct val="20000"/>
              </a:spcBef>
              <a:buClr>
                <a:srgbClr val="008CD3"/>
              </a:buClr>
              <a:buFont typeface="Arial"/>
              <a:buChar char="–"/>
              <a:defRPr/>
            </a:pPr>
            <a:endParaRPr lang="nb-NO" dirty="0">
              <a:solidFill>
                <a:srgbClr val="001A58"/>
              </a:solidFill>
            </a:endParaRPr>
          </a:p>
          <a:p>
            <a:pPr marL="180964" indent="-180964" defTabSz="457171">
              <a:lnSpc>
                <a:spcPct val="90000"/>
              </a:lnSpc>
              <a:spcBef>
                <a:spcPct val="20000"/>
              </a:spcBef>
              <a:buClr>
                <a:srgbClr val="008CD3"/>
              </a:buClr>
              <a:buFont typeface="Wingdings" pitchFamily="2" charset="2"/>
              <a:buChar char="ü"/>
              <a:defRPr/>
            </a:pPr>
            <a:r>
              <a:rPr lang="nb-NO" dirty="0">
                <a:solidFill>
                  <a:srgbClr val="001A58"/>
                </a:solidFill>
              </a:rPr>
              <a:t>Fastsettelsen av nøklene som brukes i </a:t>
            </a:r>
            <a:r>
              <a:rPr lang="nb-NO" dirty="0" err="1">
                <a:solidFill>
                  <a:srgbClr val="001A58"/>
                </a:solidFill>
              </a:rPr>
              <a:t>utgiftsutjevningen</a:t>
            </a:r>
            <a:r>
              <a:rPr lang="nb-NO" dirty="0">
                <a:solidFill>
                  <a:srgbClr val="001A58"/>
                </a:solidFill>
              </a:rPr>
              <a:t>:</a:t>
            </a:r>
          </a:p>
          <a:p>
            <a:pPr marL="630198" lvl="1" indent="-269858" defTabSz="457171">
              <a:lnSpc>
                <a:spcPct val="90000"/>
              </a:lnSpc>
              <a:spcBef>
                <a:spcPct val="20000"/>
              </a:spcBef>
              <a:buClr>
                <a:srgbClr val="008CD3"/>
              </a:buClr>
              <a:buFont typeface="Arial"/>
              <a:buChar char="–"/>
              <a:defRPr/>
            </a:pPr>
            <a:r>
              <a:rPr lang="nb-NO" dirty="0">
                <a:solidFill>
                  <a:srgbClr val="001A58"/>
                </a:solidFill>
              </a:rPr>
              <a:t>er i hovedsak bestemt ut fra statistisk metode, </a:t>
            </a:r>
            <a:br>
              <a:rPr lang="nb-NO" dirty="0">
                <a:solidFill>
                  <a:srgbClr val="001A58"/>
                </a:solidFill>
              </a:rPr>
            </a:br>
            <a:r>
              <a:rPr lang="nb-NO" dirty="0">
                <a:solidFill>
                  <a:srgbClr val="001A58"/>
                </a:solidFill>
              </a:rPr>
              <a:t>Faktorer (innen ulike sektorområder) som medfører ufrivillige kostnadsforskjeller mellom kommuner</a:t>
            </a:r>
          </a:p>
          <a:p>
            <a:pPr marL="630198" lvl="1" indent="-269858" defTabSz="457171">
              <a:lnSpc>
                <a:spcPct val="90000"/>
              </a:lnSpc>
              <a:spcBef>
                <a:spcPct val="20000"/>
              </a:spcBef>
              <a:buClr>
                <a:srgbClr val="008CD3"/>
              </a:buClr>
              <a:buFont typeface="Arial"/>
              <a:buChar char="–"/>
              <a:defRPr/>
            </a:pPr>
            <a:r>
              <a:rPr lang="nb-NO" dirty="0">
                <a:solidFill>
                  <a:srgbClr val="001A58"/>
                </a:solidFill>
              </a:rPr>
              <a:t>Nøklene for hvert sektorområde vektes sammen til en felles kostnadsnøkkel</a:t>
            </a:r>
          </a:p>
          <a:p>
            <a:endParaRPr lang="nb-NO" dirty="0"/>
          </a:p>
          <a:p>
            <a:r>
              <a:rPr lang="nb-NO" dirty="0"/>
              <a:t>Indeksverdier over 1, betyr at kommunen er kostnadstungt ut fra de objektive kriterier som er valgt. Motsatt er kommunen ”billigere” å drive en  </a:t>
            </a:r>
            <a:r>
              <a:rPr lang="nb-NO" dirty="0" err="1"/>
              <a:t>gjennomsnittskommune</a:t>
            </a:r>
            <a:r>
              <a:rPr lang="nb-NO" dirty="0"/>
              <a:t> hvis indeksen er under 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skjer i 2016 en mindre </a:t>
            </a:r>
            <a:r>
              <a:rPr lang="nb-NO" dirty="0" err="1" smtClean="0"/>
              <a:t>omvekting</a:t>
            </a:r>
            <a:r>
              <a:rPr lang="nb-NO" dirty="0" smtClean="0"/>
              <a:t> av sektorene ettersom det innlemmes</a:t>
            </a:r>
            <a:r>
              <a:rPr lang="nb-NO" baseline="0" dirty="0" smtClean="0"/>
              <a:t> og trekkes ut ulike tiltak av </a:t>
            </a:r>
            <a:r>
              <a:rPr lang="nb-NO" baseline="0" dirty="0" err="1" smtClean="0"/>
              <a:t>utgiftsutjevningen</a:t>
            </a:r>
            <a:r>
              <a:rPr lang="nb-NO" baseline="0" dirty="0" smtClean="0"/>
              <a:t>. </a:t>
            </a:r>
          </a:p>
          <a:p>
            <a:r>
              <a:rPr lang="nb-NO" baseline="0" dirty="0" smtClean="0"/>
              <a:t>De største er </a:t>
            </a:r>
          </a:p>
          <a:p>
            <a:r>
              <a:rPr lang="nb-NO" baseline="0" dirty="0" smtClean="0"/>
              <a:t>a) innlemming øyeblikkelig hjelp + 1,2 mrd. kroner, </a:t>
            </a:r>
          </a:p>
          <a:p>
            <a:r>
              <a:rPr lang="nb-NO" baseline="0" dirty="0" smtClean="0"/>
              <a:t>b) uttrekk skatteoppkrever - 0,63 </a:t>
            </a:r>
            <a:r>
              <a:rPr lang="nb-NO" baseline="0" dirty="0" err="1" smtClean="0"/>
              <a:t>mrd</a:t>
            </a:r>
            <a:r>
              <a:rPr lang="nb-NO" baseline="0" dirty="0" smtClean="0"/>
              <a:t> kroner, </a:t>
            </a:r>
          </a:p>
          <a:p>
            <a:r>
              <a:rPr lang="nb-NO" baseline="0" dirty="0" smtClean="0"/>
              <a:t>c) flere innlemminger og uttrekk barnehage som gir en netto innlemming på 0,8 mrd. kroner (hvorav det aller meste er bruksanvisningen for fleksibelt barnehageopptak) </a:t>
            </a:r>
          </a:p>
          <a:p>
            <a:r>
              <a:rPr lang="nb-NO" baseline="0" dirty="0" smtClean="0"/>
              <a:t>d) bruksanvisning rus 0,4 </a:t>
            </a:r>
            <a:r>
              <a:rPr lang="nb-NO" baseline="0" dirty="0" err="1" smtClean="0"/>
              <a:t>mrd</a:t>
            </a:r>
            <a:r>
              <a:rPr lang="nb-NO" baseline="0" dirty="0" smtClean="0"/>
              <a:t> kroner.</a:t>
            </a:r>
            <a:endParaRPr lang="nb-NO" dirty="0"/>
          </a:p>
        </p:txBody>
      </p:sp>
      <p:sp>
        <p:nvSpPr>
          <p:cNvPr id="4" name="Plassholder for lysbildenummer 3"/>
          <p:cNvSpPr>
            <a:spLocks noGrp="1"/>
          </p:cNvSpPr>
          <p:nvPr>
            <p:ph type="sldNum" sz="quarter" idx="10"/>
          </p:nvPr>
        </p:nvSpPr>
        <p:spPr/>
        <p:txBody>
          <a:bodyPr/>
          <a:lstStyle/>
          <a:p>
            <a:fld id="{C5239A48-EB5A-47D1-9F46-DE54BE3993D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62470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Her sees dagens nøkkel 2016 opp imot det forslaget som er i høringen. Det sees at 13 av kriteriene får høyere vekt</a:t>
            </a:r>
            <a:r>
              <a:rPr lang="nb-NO" baseline="0" dirty="0" smtClean="0"/>
              <a:t> i tillegg er ett nytt. 9 kriterier går ned og to faller bort.</a:t>
            </a:r>
            <a:endParaRPr lang="nb-NO" dirty="0"/>
          </a:p>
        </p:txBody>
      </p:sp>
      <p:sp>
        <p:nvSpPr>
          <p:cNvPr id="4" name="Plassholder for lysbildenummer 3"/>
          <p:cNvSpPr>
            <a:spLocks noGrp="1"/>
          </p:cNvSpPr>
          <p:nvPr>
            <p:ph type="sldNum" sz="quarter" idx="10"/>
          </p:nvPr>
        </p:nvSpPr>
        <p:spPr/>
        <p:txBody>
          <a:bodyPr/>
          <a:lstStyle/>
          <a:p>
            <a:fld id="{C5239A48-EB5A-47D1-9F46-DE54BE3993D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857870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Landbrukskriteriet er beholdt</a:t>
            </a:r>
            <a:r>
              <a:rPr lang="nb-NO" baseline="0" dirty="0" smtClean="0"/>
              <a:t>, mens resterende av administrasjon (basis og innbyggere) er tatt ut</a:t>
            </a:r>
            <a:endParaRPr lang="nb-NO" dirty="0" smtClean="0"/>
          </a:p>
          <a:p>
            <a:endParaRPr lang="nb-NO" dirty="0" smtClean="0"/>
          </a:p>
          <a:p>
            <a:r>
              <a:rPr lang="nb-NO" dirty="0" smtClean="0"/>
              <a:t>Oppgaveendringer omfatter bl.a. øyeblikkelig hjelp døgnopphold, skatteoppkrever, barnehage, rusomsorg. Men ikke skolehelsetjeneste/helsestasjon</a:t>
            </a:r>
            <a:r>
              <a:rPr lang="nb-NO" baseline="0" dirty="0" smtClean="0"/>
              <a:t> da dette ligger i tabell C, må dekkes av «Handlingsrom»</a:t>
            </a:r>
          </a:p>
          <a:p>
            <a:endParaRPr lang="nb-NO" baseline="0" dirty="0" smtClean="0"/>
          </a:p>
          <a:p>
            <a:r>
              <a:rPr lang="nb-NO" baseline="0" dirty="0" smtClean="0"/>
              <a:t>Oppgaveendringer inkluderer også endret omfordeling statlige/private skoler (350 000)</a:t>
            </a:r>
            <a:endParaRPr lang="nb-NO" dirty="0"/>
          </a:p>
        </p:txBody>
      </p:sp>
      <p:sp>
        <p:nvSpPr>
          <p:cNvPr id="4" name="Plassholder for lysbildenummer 3"/>
          <p:cNvSpPr>
            <a:spLocks noGrp="1"/>
          </p:cNvSpPr>
          <p:nvPr>
            <p:ph type="sldNum" sz="quarter" idx="10"/>
          </p:nvPr>
        </p:nvSpPr>
        <p:spPr/>
        <p:txBody>
          <a:bodyPr/>
          <a:lstStyle/>
          <a:p>
            <a:fld id="{C2A0C690-3CE3-4244-A0D1-D1198497800B}" type="slidenum">
              <a:rPr lang="nb-NO">
                <a:solidFill>
                  <a:prstClr val="black"/>
                </a:solidFill>
              </a:rPr>
              <a:pPr/>
              <a:t>16</a:t>
            </a:fld>
            <a:endParaRPr lang="nb-NO">
              <a:solidFill>
                <a:prstClr val="black"/>
              </a:solidFill>
            </a:endParaRPr>
          </a:p>
        </p:txBody>
      </p:sp>
    </p:spTree>
    <p:extLst>
      <p:ext uri="{BB962C8B-B14F-4D97-AF65-F5344CB8AC3E}">
        <p14:creationId xmlns:p14="http://schemas.microsoft.com/office/powerpoint/2010/main" val="650938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9144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 name="Bilde 7"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
        <p:nvSpPr>
          <p:cNvPr id="10" name="Rektangel 9"/>
          <p:cNvSpPr/>
          <p:nvPr userDrawn="1"/>
        </p:nvSpPr>
        <p:spPr>
          <a:xfrm>
            <a:off x="7683500" y="5911850"/>
            <a:ext cx="127635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Title 19"/>
          <p:cNvSpPr>
            <a:spLocks noGrp="1"/>
          </p:cNvSpPr>
          <p:nvPr>
            <p:ph type="ctrTitle"/>
          </p:nvPr>
        </p:nvSpPr>
        <p:spPr>
          <a:xfrm>
            <a:off x="498170" y="2196036"/>
            <a:ext cx="7436468" cy="466880"/>
          </a:xfrm>
        </p:spPr>
        <p:txBody>
          <a:bodyPr>
            <a:noAutofit/>
          </a:bodyPr>
          <a:lstStyle>
            <a:lvl1pPr algn="l">
              <a:defRPr sz="2800">
                <a:solidFill>
                  <a:srgbClr val="FFFFFF"/>
                </a:solidFill>
              </a:defRPr>
            </a:lvl1pPr>
          </a:lstStyle>
          <a:p>
            <a:r>
              <a:rPr lang="nb-NO" smtClean="0"/>
              <a:t>Klikk for å redigere tittelstil</a:t>
            </a:r>
            <a:endParaRPr lang="nb-NO" dirty="0"/>
          </a:p>
        </p:txBody>
      </p:sp>
      <p:sp>
        <p:nvSpPr>
          <p:cNvPr id="12" name="Subtitle 20"/>
          <p:cNvSpPr>
            <a:spLocks noGrp="1"/>
          </p:cNvSpPr>
          <p:nvPr>
            <p:ph type="subTitle" idx="1"/>
          </p:nvPr>
        </p:nvSpPr>
        <p:spPr>
          <a:xfrm>
            <a:off x="498170" y="2794020"/>
            <a:ext cx="6400800" cy="516192"/>
          </a:xfrm>
        </p:spPr>
        <p:txBody>
          <a:bodyPr>
            <a:normAutofit/>
          </a:bodyPr>
          <a:lstStyle>
            <a:lvl1pPr marL="0" indent="0">
              <a:buFontTx/>
              <a:buNone/>
              <a:defRPr sz="2000">
                <a:solidFill>
                  <a:srgbClr val="FFFFFF"/>
                </a:solidFill>
              </a:defRPr>
            </a:lvl1pPr>
          </a:lstStyle>
          <a:p>
            <a:r>
              <a:rPr lang="nb-NO" smtClean="0"/>
              <a:t>Klikk for å redigere undertittelstil i malen</a:t>
            </a:r>
            <a:endParaRPr lang="nb-NO"/>
          </a:p>
        </p:txBody>
      </p:sp>
    </p:spTree>
    <p:extLst>
      <p:ext uri="{BB962C8B-B14F-4D97-AF65-F5344CB8AC3E}">
        <p14:creationId xmlns:p14="http://schemas.microsoft.com/office/powerpoint/2010/main" val="1725589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225947852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457200" y="950687"/>
            <a:ext cx="82296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smtClean="0"/>
              <a:t>Klikk for å redigere tittelstil</a:t>
            </a:r>
            <a:endParaRPr lang="nb-NO" dirty="0"/>
          </a:p>
        </p:txBody>
      </p:sp>
      <p:sp>
        <p:nvSpPr>
          <p:cNvPr id="9"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10"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11" name="Plassholder for lysbildenummer 5"/>
          <p:cNvSpPr>
            <a:spLocks noGrp="1"/>
          </p:cNvSpPr>
          <p:nvPr>
            <p:ph type="sldNum" sz="quarter" idx="4"/>
          </p:nvPr>
        </p:nvSpPr>
        <p:spPr>
          <a:xfrm>
            <a:off x="6553200" y="6173787"/>
            <a:ext cx="1169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rPr>
                <a:solidFill>
                  <a:prstClr val="black">
                    <a:tint val="75000"/>
                  </a:prstClr>
                </a:solidFill>
              </a:rPr>
              <a:pPr/>
              <a:t>‹#›</a:t>
            </a:fld>
            <a:endParaRPr lang="nb-NO">
              <a:solidFill>
                <a:prstClr val="black">
                  <a:tint val="75000"/>
                </a:prstClr>
              </a:solidFill>
            </a:endParaRPr>
          </a:p>
        </p:txBody>
      </p:sp>
      <p:sp>
        <p:nvSpPr>
          <p:cNvPr id="14" name="Plassholder for innhold 13"/>
          <p:cNvSpPr>
            <a:spLocks noGrp="1"/>
          </p:cNvSpPr>
          <p:nvPr>
            <p:ph sz="quarter" idx="10"/>
          </p:nvPr>
        </p:nvSpPr>
        <p:spPr>
          <a:xfrm>
            <a:off x="457201" y="2082801"/>
            <a:ext cx="8229600" cy="372010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52465625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09604122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06063887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578627436"/>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91936613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743283414"/>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811208633"/>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72002139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411652006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17032993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318595622"/>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rgbClr val="001A58"/>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4916877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rgbClr val="001A58"/>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18064851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5"/>
            <a:ext cx="7436468" cy="1004935"/>
          </a:xfrm>
        </p:spPr>
        <p:txBody>
          <a:bodyPr lIns="0" tIns="0" rIns="0" bIns="0" anchor="t">
            <a:noAutofit/>
          </a:bodyPr>
          <a:lstStyle>
            <a:lvl1pPr marL="0" indent="0" algn="l">
              <a:defRPr sz="36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3200971"/>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268083744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8264"/>
            <a:ext cx="8229600" cy="593878"/>
          </a:xfrm>
        </p:spPr>
        <p:txBody>
          <a:bodyPr>
            <a:normAutofit/>
          </a:bodyPr>
          <a:lstStyle>
            <a:lvl1pPr>
              <a:defRPr sz="300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457200" y="1212113"/>
            <a:ext cx="8229600" cy="5034308"/>
          </a:xfrm>
        </p:spPr>
        <p:txBody>
          <a:bodyPr/>
          <a:lstStyle>
            <a:lvl1pPr marL="180975" indent="-180975">
              <a:buFont typeface="Wingdings" pitchFamily="2" charset="2"/>
              <a:buChar char="§"/>
              <a:defRPr sz="2200"/>
            </a:lvl1pPr>
            <a:lvl2pPr>
              <a:defRPr sz="2200"/>
            </a:lvl2pPr>
            <a:lvl3pPr>
              <a:defRPr sz="2200"/>
            </a:lvl3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TekstSylinder 4"/>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32767681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8" name="Rectangle 4"/>
          <p:cNvSpPr>
            <a:spLocks noChangeArrowheads="1"/>
          </p:cNvSpPr>
          <p:nvPr userDrawn="1"/>
        </p:nvSpPr>
        <p:spPr bwMode="auto">
          <a:xfrm>
            <a:off x="0" y="0"/>
            <a:ext cx="9144000" cy="6858000"/>
          </a:xfrm>
          <a:prstGeom prst="rect">
            <a:avLst/>
          </a:prstGeom>
          <a:solidFill>
            <a:srgbClr val="003A74"/>
          </a:solidFill>
          <a:ln w="9525">
            <a:solidFill>
              <a:schemeClr val="tx1"/>
            </a:solidFill>
            <a:miter lim="800000"/>
            <a:headEnd/>
            <a:tailEnd/>
          </a:ln>
        </p:spPr>
        <p:txBody>
          <a:bodyPr wrap="none" anchor="ctr"/>
          <a:lstStyle/>
          <a:p>
            <a:endParaRPr lang="nb-NO">
              <a:solidFill>
                <a:prstClr val="black"/>
              </a:solidFill>
            </a:endParaRPr>
          </a:p>
        </p:txBody>
      </p:sp>
      <p:sp>
        <p:nvSpPr>
          <p:cNvPr id="2" name="Tittel 1"/>
          <p:cNvSpPr>
            <a:spLocks noGrp="1"/>
          </p:cNvSpPr>
          <p:nvPr>
            <p:ph type="title"/>
          </p:nvPr>
        </p:nvSpPr>
        <p:spPr>
          <a:xfrm>
            <a:off x="722313" y="3044825"/>
            <a:ext cx="7772400" cy="1362075"/>
          </a:xfrm>
        </p:spPr>
        <p:txBody>
          <a:bodyPr anchor="t">
            <a:normAutofit/>
          </a:bodyPr>
          <a:lstStyle>
            <a:lvl1pPr algn="ctr">
              <a:defRPr sz="3000" b="0" cap="all">
                <a:solidFill>
                  <a:schemeClr val="bg1"/>
                </a:solidFill>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117211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7" name="TekstSylinder 6"/>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63658063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50092"/>
            <a:ext cx="8229600" cy="593878"/>
          </a:xfrm>
        </p:spPr>
        <p:txBody>
          <a:bodyPr>
            <a:normAutofit/>
          </a:bodyPr>
          <a:lstStyle>
            <a:lvl1pPr>
              <a:defRPr sz="300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31830602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Tittel 1"/>
          <p:cNvSpPr>
            <a:spLocks noGrp="1"/>
          </p:cNvSpPr>
          <p:nvPr>
            <p:ph type="title"/>
          </p:nvPr>
        </p:nvSpPr>
        <p:spPr>
          <a:xfrm>
            <a:off x="457200" y="250092"/>
            <a:ext cx="8229600" cy="593878"/>
          </a:xfrm>
        </p:spPr>
        <p:txBody>
          <a:bodyPr>
            <a:normAutofit/>
          </a:bodyPr>
          <a:lstStyle>
            <a:lvl1pPr>
              <a:defRPr sz="3000">
                <a:solidFill>
                  <a:srgbClr val="C00000"/>
                </a:solidFill>
              </a:defRPr>
            </a:lvl1pPr>
          </a:lstStyle>
          <a:p>
            <a:r>
              <a:rPr lang="nb-NO" dirty="0" smtClean="0"/>
              <a:t>Klikk for å redigere tittelstil</a:t>
            </a:r>
            <a:endParaRPr lang="nb-NO" dirty="0"/>
          </a:p>
        </p:txBody>
      </p:sp>
      <p:sp>
        <p:nvSpPr>
          <p:cNvPr id="4" name="Plassholder for innhold 2"/>
          <p:cNvSpPr>
            <a:spLocks noGrp="1"/>
          </p:cNvSpPr>
          <p:nvPr>
            <p:ph sz="half" idx="1"/>
          </p:nvPr>
        </p:nvSpPr>
        <p:spPr>
          <a:xfrm>
            <a:off x="457200" y="1158949"/>
            <a:ext cx="8229600" cy="2456121"/>
          </a:xfrm>
        </p:spPr>
        <p:txBody>
          <a:bodyPr/>
          <a:lstStyle>
            <a:lvl1pPr marL="342900" indent="-342900">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innhold 3"/>
          <p:cNvSpPr>
            <a:spLocks noGrp="1"/>
          </p:cNvSpPr>
          <p:nvPr>
            <p:ph sz="half" idx="2"/>
          </p:nvPr>
        </p:nvSpPr>
        <p:spPr>
          <a:xfrm>
            <a:off x="457200" y="3732029"/>
            <a:ext cx="8229600" cy="2456121"/>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33966458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033"/>
            <a:ext cx="8229600" cy="593878"/>
          </a:xfrm>
        </p:spPr>
        <p:txBody>
          <a:bodyPr>
            <a:normAutofit/>
          </a:bodyPr>
          <a:lstStyle>
            <a:lvl1pPr>
              <a:defRPr sz="3000">
                <a:solidFill>
                  <a:srgbClr val="C00000"/>
                </a:solidFill>
              </a:defRPr>
            </a:lvl1pPr>
          </a:lstStyle>
          <a:p>
            <a:r>
              <a:rPr lang="nb-NO" dirty="0" smtClean="0"/>
              <a:t>Klikk for å redigere tittelstil</a:t>
            </a:r>
            <a:endParaRPr lang="nb-NO" dirty="0"/>
          </a:p>
        </p:txBody>
      </p:sp>
      <p:sp>
        <p:nvSpPr>
          <p:cNvPr id="4" name="Plassholder for innhold 3"/>
          <p:cNvSpPr>
            <a:spLocks noGrp="1"/>
          </p:cNvSpPr>
          <p:nvPr>
            <p:ph sz="half" idx="2"/>
          </p:nvPr>
        </p:nvSpPr>
        <p:spPr>
          <a:xfrm>
            <a:off x="457200" y="3710660"/>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innhold 5"/>
          <p:cNvSpPr>
            <a:spLocks noGrp="1"/>
          </p:cNvSpPr>
          <p:nvPr>
            <p:ph sz="quarter" idx="4"/>
          </p:nvPr>
        </p:nvSpPr>
        <p:spPr>
          <a:xfrm>
            <a:off x="4645025" y="3713102"/>
            <a:ext cx="4041775"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0" name="Plassholder for innhold 3"/>
          <p:cNvSpPr>
            <a:spLocks noGrp="1"/>
          </p:cNvSpPr>
          <p:nvPr>
            <p:ph sz="half" idx="13"/>
          </p:nvPr>
        </p:nvSpPr>
        <p:spPr>
          <a:xfrm>
            <a:off x="457200"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1" name="Plassholder for innhold 3"/>
          <p:cNvSpPr>
            <a:spLocks noGrp="1"/>
          </p:cNvSpPr>
          <p:nvPr>
            <p:ph sz="half" idx="14"/>
          </p:nvPr>
        </p:nvSpPr>
        <p:spPr>
          <a:xfrm>
            <a:off x="4646612"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2" name="TekstSylinder 11"/>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9532682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986"/>
            <a:ext cx="8229600" cy="593878"/>
          </a:xfrm>
        </p:spPr>
        <p:txBody>
          <a:bodyPr>
            <a:normAutofit/>
          </a:bodyPr>
          <a:lstStyle>
            <a:lvl1pPr>
              <a:defRPr sz="3000">
                <a:solidFill>
                  <a:srgbClr val="C00000"/>
                </a:solidFill>
              </a:defRPr>
            </a:lvl1pPr>
          </a:lstStyle>
          <a:p>
            <a:r>
              <a:rPr lang="nb-NO" smtClean="0"/>
              <a:t>Klikk for å redigere tittelstil</a:t>
            </a:r>
            <a:endParaRPr lang="nb-NO"/>
          </a:p>
        </p:txBody>
      </p:sp>
      <p:sp>
        <p:nvSpPr>
          <p:cNvPr id="6" name="TekstSylinder 5"/>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59982476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457200" y="950687"/>
            <a:ext cx="82296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smtClean="0"/>
              <a:t>Klikk for å redigere tittelstil</a:t>
            </a:r>
            <a:endParaRPr lang="nb-NO" dirty="0"/>
          </a:p>
        </p:txBody>
      </p:sp>
      <p:sp>
        <p:nvSpPr>
          <p:cNvPr id="9"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06.01.2016</a:t>
            </a:fld>
            <a:endParaRPr lang="nb-NO"/>
          </a:p>
        </p:txBody>
      </p:sp>
      <p:sp>
        <p:nvSpPr>
          <p:cNvPr id="10"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6553200" y="6173787"/>
            <a:ext cx="1169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457201" y="2082801"/>
            <a:ext cx="8229600" cy="372010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274402633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TekstSylinder 4"/>
          <p:cNvSpPr txBox="1"/>
          <p:nvPr userDrawn="1"/>
        </p:nvSpPr>
        <p:spPr>
          <a:xfrm>
            <a:off x="8170224" y="6412677"/>
            <a:ext cx="463138" cy="369332"/>
          </a:xfrm>
          <a:prstGeom prst="rect">
            <a:avLst/>
          </a:prstGeom>
          <a:noFill/>
        </p:spPr>
        <p:txBody>
          <a:bodyPr wrap="square" rtlCol="0">
            <a:spAutoFit/>
          </a:bodyPr>
          <a:lstStyle/>
          <a:p>
            <a:fld id="{263AF7FB-C740-490B-BDA1-CA1BB164568A}"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87265447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normAutofit/>
          </a:bodyPr>
          <a:lstStyle>
            <a:lvl1pPr algn="l">
              <a:defRPr sz="2800" b="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3575050" y="273050"/>
            <a:ext cx="5111750" cy="5853113"/>
          </a:xfrm>
        </p:spPr>
        <p:txBody>
          <a:bodyPr>
            <a:normAutofit/>
          </a:bodyPr>
          <a:lstStyle>
            <a:lvl1pPr marL="180975" indent="-180975">
              <a:buFont typeface="Wingdings" pitchFamily="2" charset="2"/>
              <a:buChar cha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457200" y="1435100"/>
            <a:ext cx="3008313"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425721738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normAutofit/>
          </a:bodyPr>
          <a:lstStyle>
            <a:lvl1pPr algn="l">
              <a:defRPr sz="2400" b="1"/>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36933609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6"/>
            <a:ext cx="7436468" cy="466880"/>
          </a:xfrm>
        </p:spPr>
        <p:txBody>
          <a:bodyPr lIns="0" tIns="0" rIns="0" bIns="0" anchor="t">
            <a:noAutofit/>
          </a:bodyPr>
          <a:lstStyle>
            <a:lvl1pPr marL="0" indent="0" algn="l">
              <a:defRPr sz="28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2794020"/>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915036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241575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B1E7DC70-45B6-5248-9714-AE001EF67D57}" type="datetime1">
              <a:rPr lang="nb-NO">
                <a:solidFill>
                  <a:prstClr val="black"/>
                </a:solidFill>
              </a:rPr>
              <a:pPr/>
              <a:t>06.01.2016</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505413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83A8DDF2-AF9E-9043-8B2A-587A6854AB37}" type="datetime1">
              <a:rPr lang="nb-NO">
                <a:solidFill>
                  <a:prstClr val="black"/>
                </a:solidFill>
              </a:rPr>
              <a:pPr/>
              <a:t>06.01.2016</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828803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495648"/>
            <a:ext cx="2133600" cy="365125"/>
          </a:xfrm>
          <a:prstGeom prst="rect">
            <a:avLst/>
          </a:prstGeom>
        </p:spPr>
        <p:txBody>
          <a:bodyPr/>
          <a:lstStyle/>
          <a:p>
            <a:fld id="{92EE177D-F380-4A4D-842E-5C2101813C7A}" type="datetime1">
              <a:rPr lang="nb-NO">
                <a:solidFill>
                  <a:prstClr val="black"/>
                </a:solidFill>
              </a:rPr>
              <a:pPr/>
              <a:t>06.01.2016</a:t>
            </a:fld>
            <a:endParaRPr lang="nb-NO">
              <a:solidFill>
                <a:prstClr val="black"/>
              </a:solidFill>
            </a:endParaRPr>
          </a:p>
        </p:txBody>
      </p:sp>
      <p:sp>
        <p:nvSpPr>
          <p:cNvPr id="8" name="Plassholder for bunntekst 7"/>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9" name="Plassholder for lysbildenummer 8"/>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741438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457200" y="6495648"/>
            <a:ext cx="2133600" cy="365125"/>
          </a:xfrm>
          <a:prstGeom prst="rect">
            <a:avLst/>
          </a:prstGeom>
        </p:spPr>
        <p:txBody>
          <a:bodyPr/>
          <a:lstStyle/>
          <a:p>
            <a:fld id="{400756E3-28AA-5E40-BBBF-2FBFC7E67311}" type="datetime1">
              <a:rPr lang="nb-NO">
                <a:solidFill>
                  <a:prstClr val="black"/>
                </a:solidFill>
              </a:rPr>
              <a:pPr/>
              <a:t>06.01.2016</a:t>
            </a:fld>
            <a:endParaRPr lang="nb-NO">
              <a:solidFill>
                <a:prstClr val="black"/>
              </a:solidFill>
            </a:endParaRPr>
          </a:p>
        </p:txBody>
      </p:sp>
      <p:sp>
        <p:nvSpPr>
          <p:cNvPr id="4" name="Plassholder for bunntekst 3"/>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5" name="Plassholder for lysbildenummer 4"/>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a:solidFill>
                  <a:prstClr val="black"/>
                </a:solidFill>
              </a:rPr>
              <a:pPr/>
              <a:t>‹#›</a:t>
            </a:fld>
            <a:endParaRPr lang="nb-NO">
              <a:solidFill>
                <a:prstClr val="black"/>
              </a:solidFill>
            </a:endParaRPr>
          </a:p>
        </p:txBody>
      </p:sp>
    </p:spTree>
    <p:extLst>
      <p:ext uri="{BB962C8B-B14F-4D97-AF65-F5344CB8AC3E}">
        <p14:creationId xmlns:p14="http://schemas.microsoft.com/office/powerpoint/2010/main" val="441581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457200" y="6495648"/>
            <a:ext cx="2133600" cy="365125"/>
          </a:xfrm>
          <a:prstGeom prst="rect">
            <a:avLst/>
          </a:prstGeom>
        </p:spPr>
        <p:txBody>
          <a:bodyPr/>
          <a:lstStyle/>
          <a:p>
            <a:fld id="{A3240655-7A1B-1140-9658-641020A7094A}" type="datetime1">
              <a:rPr lang="nb-NO">
                <a:solidFill>
                  <a:prstClr val="black"/>
                </a:solidFill>
              </a:rPr>
              <a:pPr/>
              <a:t>06.01.2016</a:t>
            </a:fld>
            <a:endParaRPr lang="nb-NO">
              <a:solidFill>
                <a:prstClr val="black"/>
              </a:solidFill>
            </a:endParaRPr>
          </a:p>
        </p:txBody>
      </p:sp>
      <p:sp>
        <p:nvSpPr>
          <p:cNvPr id="3" name="Plassholder for bunntekst 2"/>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4" name="Plassholder for lysbildenummer 3"/>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668487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49540C3D-7D2E-B046-9707-68B92A5A8B5C}" type="datetimeFigureOut">
              <a:t>06.01.2016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66243922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4606533A-C20D-5743-8623-71C0F8E8C41B}" type="datetime1">
              <a:rPr lang="nb-NO">
                <a:solidFill>
                  <a:prstClr val="black"/>
                </a:solidFill>
              </a:rPr>
              <a:pPr/>
              <a:t>06.01.2016</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a:solidFill>
                  <a:prstClr val="black"/>
                </a:solidFill>
              </a:rPr>
              <a:pPr/>
              <a:t>‹#›</a:t>
            </a:fld>
            <a:endParaRPr lang="nb-NO">
              <a:solidFill>
                <a:prstClr val="black"/>
              </a:solidFill>
            </a:endParaRPr>
          </a:p>
        </p:txBody>
      </p:sp>
    </p:spTree>
    <p:extLst>
      <p:ext uri="{BB962C8B-B14F-4D97-AF65-F5344CB8AC3E}">
        <p14:creationId xmlns:p14="http://schemas.microsoft.com/office/powerpoint/2010/main" val="4265464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084D571D-C947-1B4F-AB1F-BDDE39ED8F77}" type="datetime1">
              <a:rPr lang="nb-NO">
                <a:solidFill>
                  <a:prstClr val="black"/>
                </a:solidFill>
              </a:rPr>
              <a:pPr/>
              <a:t>06.01.2016</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5681225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73634D28-3219-E941-92E0-F52DC949C6E6}" type="datetime1">
              <a:rPr lang="nb-NO">
                <a:solidFill>
                  <a:prstClr val="black"/>
                </a:solidFill>
              </a:rPr>
              <a:pPr/>
              <a:t>06.01.2016</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566404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29D1D2B5-0901-D345-8691-F4D34AE88383}" type="datetime1">
              <a:rPr lang="nb-NO">
                <a:solidFill>
                  <a:prstClr val="black"/>
                </a:solidFill>
              </a:rPr>
              <a:pPr/>
              <a:t>06.01.2016</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a:solidFill>
                  <a:prstClr val="black"/>
                </a:solidFill>
              </a:rPr>
              <a:pPr/>
              <a:t>‹#›</a:t>
            </a:fld>
            <a:endParaRPr lang="nb-NO">
              <a:solidFill>
                <a:prstClr val="black"/>
              </a:solidFill>
            </a:endParaRPr>
          </a:p>
        </p:txBody>
      </p:sp>
    </p:spTree>
    <p:extLst>
      <p:ext uri="{BB962C8B-B14F-4D97-AF65-F5344CB8AC3E}">
        <p14:creationId xmlns:p14="http://schemas.microsoft.com/office/powerpoint/2010/main" val="4248492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9144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pic>
        <p:nvPicPr>
          <p:cNvPr id="8" name="Bilde 7"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
        <p:nvSpPr>
          <p:cNvPr id="10" name="Rektangel 9"/>
          <p:cNvSpPr/>
          <p:nvPr userDrawn="1"/>
        </p:nvSpPr>
        <p:spPr>
          <a:xfrm>
            <a:off x="7683500" y="5911850"/>
            <a:ext cx="127635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1" name="Title 19"/>
          <p:cNvSpPr>
            <a:spLocks noGrp="1"/>
          </p:cNvSpPr>
          <p:nvPr>
            <p:ph type="ctrTitle"/>
          </p:nvPr>
        </p:nvSpPr>
        <p:spPr>
          <a:xfrm>
            <a:off x="498170" y="2196036"/>
            <a:ext cx="7436468" cy="919398"/>
          </a:xfrm>
        </p:spPr>
        <p:txBody>
          <a:bodyPr>
            <a:noAutofit/>
          </a:bodyPr>
          <a:lstStyle>
            <a:lvl1pPr algn="l">
              <a:defRPr sz="3000">
                <a:solidFill>
                  <a:srgbClr val="FFFFFF"/>
                </a:solidFill>
              </a:defRPr>
            </a:lvl1pPr>
          </a:lstStyle>
          <a:p>
            <a:r>
              <a:rPr lang="nb-NO" dirty="0" smtClean="0"/>
              <a:t>Klikk for å redigere tittelstil</a:t>
            </a:r>
            <a:endParaRPr lang="nb-NO" dirty="0"/>
          </a:p>
        </p:txBody>
      </p:sp>
      <p:sp>
        <p:nvSpPr>
          <p:cNvPr id="12" name="Subtitle 20"/>
          <p:cNvSpPr>
            <a:spLocks noGrp="1"/>
          </p:cNvSpPr>
          <p:nvPr>
            <p:ph type="subTitle" idx="1"/>
          </p:nvPr>
        </p:nvSpPr>
        <p:spPr>
          <a:xfrm>
            <a:off x="498170" y="3160430"/>
            <a:ext cx="6400800" cy="516192"/>
          </a:xfrm>
        </p:spPr>
        <p:txBody>
          <a:bodyPr>
            <a:normAutofit/>
          </a:bodyPr>
          <a:lstStyle>
            <a:lvl1pPr marL="0" indent="0">
              <a:buFontTx/>
              <a:buNone/>
              <a:defRPr sz="1800">
                <a:solidFill>
                  <a:srgbClr val="FFFFFF"/>
                </a:solidFill>
              </a:defRPr>
            </a:lvl1pPr>
          </a:lstStyle>
          <a:p>
            <a:r>
              <a:rPr lang="nb-NO" dirty="0" smtClean="0"/>
              <a:t>Klikk for å redigere undertittelstil i malen</a:t>
            </a:r>
            <a:endParaRPr lang="nb-NO" dirty="0"/>
          </a:p>
        </p:txBody>
      </p:sp>
    </p:spTree>
    <p:extLst>
      <p:ext uri="{BB962C8B-B14F-4D97-AF65-F5344CB8AC3E}">
        <p14:creationId xmlns:p14="http://schemas.microsoft.com/office/powerpoint/2010/main" val="77724479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457201" y="214312"/>
            <a:ext cx="8229600" cy="902389"/>
          </a:xfrm>
          <a:prstGeom prst="rect">
            <a:avLst/>
          </a:prstGeom>
        </p:spPr>
        <p:txBody>
          <a:bodyPr vert="horz" lIns="91440" tIns="45720" rIns="91440" bIns="45720" rtlCol="0" anchor="ctr">
            <a:normAutofit/>
          </a:bodyPr>
          <a:lstStyle>
            <a:lvl1pPr>
              <a:defRPr>
                <a:solidFill>
                  <a:srgbClr val="C00000"/>
                </a:solidFill>
              </a:defRPr>
            </a:lvl1pPr>
          </a:lstStyle>
          <a:p>
            <a:r>
              <a:rPr lang="nb-NO" dirty="0" smtClean="0"/>
              <a:t>Klikk for å redigere tittelstil</a:t>
            </a:r>
            <a:endParaRPr lang="nb-NO" dirty="0"/>
          </a:p>
        </p:txBody>
      </p:sp>
      <p:sp>
        <p:nvSpPr>
          <p:cNvPr id="9"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a:solidFill>
                <a:prstClr val="black">
                  <a:tint val="75000"/>
                </a:prstClr>
              </a:solidFill>
            </a:endParaRPr>
          </a:p>
        </p:txBody>
      </p:sp>
      <p:sp>
        <p:nvSpPr>
          <p:cNvPr id="10"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11" name="Plassholder for lysbildenummer 5"/>
          <p:cNvSpPr>
            <a:spLocks noGrp="1"/>
          </p:cNvSpPr>
          <p:nvPr>
            <p:ph type="sldNum" sz="quarter" idx="4"/>
          </p:nvPr>
        </p:nvSpPr>
        <p:spPr>
          <a:xfrm>
            <a:off x="6634120" y="6173787"/>
            <a:ext cx="1169291"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A31872E-8BFC-214A-B7E1-4CF644173512}" type="slidenum">
              <a:rPr lang="nb-NO" smtClean="0">
                <a:solidFill>
                  <a:prstClr val="black">
                    <a:tint val="75000"/>
                  </a:prstClr>
                </a:solidFill>
              </a:rPr>
              <a:pPr/>
              <a:t>‹#›</a:t>
            </a:fld>
            <a:endParaRPr lang="nb-NO">
              <a:solidFill>
                <a:prstClr val="black">
                  <a:tint val="75000"/>
                </a:prstClr>
              </a:solidFill>
            </a:endParaRPr>
          </a:p>
        </p:txBody>
      </p:sp>
      <p:sp>
        <p:nvSpPr>
          <p:cNvPr id="14" name="Plassholder for innhold 13"/>
          <p:cNvSpPr>
            <a:spLocks noGrp="1"/>
          </p:cNvSpPr>
          <p:nvPr>
            <p:ph sz="quarter" idx="10"/>
          </p:nvPr>
        </p:nvSpPr>
        <p:spPr>
          <a:xfrm>
            <a:off x="457201" y="1197621"/>
            <a:ext cx="8229600" cy="4814761"/>
          </a:xfrm>
        </p:spPr>
        <p:txBody>
          <a:bodyPr>
            <a:normAutofit/>
          </a:bodyPr>
          <a:lstStyle>
            <a:lvl1pPr marL="342900" indent="-342900">
              <a:buFont typeface="Wingdings" panose="05000000000000000000" pitchFamily="2" charset="2"/>
              <a:buChar char="§"/>
              <a:defRPr sz="2200"/>
            </a:lvl1pPr>
            <a:lvl2pPr>
              <a:defRPr sz="2200"/>
            </a:lvl2pPr>
            <a:lvl3pPr>
              <a:defRPr sz="2200"/>
            </a:lvl3pPr>
            <a:lvl4pPr>
              <a:defRPr sz="2200"/>
            </a:lvl4pPr>
            <a:lvl5pPr>
              <a:defRPr sz="2200"/>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195376634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35411"/>
            <a:ext cx="8229600" cy="881290"/>
          </a:xfrm>
        </p:spPr>
        <p:txBody>
          <a:bodyPr/>
          <a:lstStyle>
            <a:lvl1pPr>
              <a:defRPr>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205714"/>
            <a:ext cx="4038600" cy="4822852"/>
          </a:xfrm>
        </p:spPr>
        <p:txBody>
          <a:bodyPr>
            <a:normAutofit/>
          </a:bodyPr>
          <a:lstStyle>
            <a:lvl1pPr marL="342900" indent="-342900">
              <a:buFont typeface="Wingdings" panose="05000000000000000000" pitchFamily="2" charset="2"/>
              <a:buChar cha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205715"/>
            <a:ext cx="4038600" cy="4822852"/>
          </a:xfrm>
        </p:spPr>
        <p:txBody>
          <a:bodyPr>
            <a:normAutofit/>
          </a:bodyPr>
          <a:lstStyle>
            <a:lvl1pPr marL="342900" indent="-342900">
              <a:buFont typeface="Wingdings" panose="05000000000000000000" pitchFamily="2" charset="2"/>
              <a:buChar cha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dato 4"/>
          <p:cNvSpPr>
            <a:spLocks noGrp="1"/>
          </p:cNvSpPr>
          <p:nvPr>
            <p:ph type="dt" sz="half" idx="10"/>
          </p:nvPr>
        </p:nvSpPr>
        <p:spPr/>
        <p:txBody>
          <a:bodyPr/>
          <a:lstStyle/>
          <a:p>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a:xfrm>
            <a:off x="6634120" y="6173787"/>
            <a:ext cx="1169291" cy="365125"/>
          </a:xfrm>
        </p:spPr>
        <p:txBody>
          <a:bodyPr/>
          <a:lstStyle>
            <a:lvl1pPr>
              <a:defRPr sz="1600"/>
            </a:lvl1pPr>
          </a:lstStyle>
          <a:p>
            <a:fld id="{23D302F4-2F71-4857-89A0-02F3EA751D2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145874683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35411"/>
            <a:ext cx="8229600" cy="897474"/>
          </a:xfrm>
        </p:spPr>
        <p:txBody>
          <a:bodyPr/>
          <a:lstStyle>
            <a:lvl1pPr>
              <a:defRPr>
                <a:solidFill>
                  <a:srgbClr val="C00000"/>
                </a:solidFill>
              </a:defRPr>
            </a:lvl1p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a:xfrm>
            <a:off x="6634120" y="6173787"/>
            <a:ext cx="1169291" cy="365125"/>
          </a:xfrm>
        </p:spPr>
        <p:txBody>
          <a:bodyPr/>
          <a:lstStyle>
            <a:lvl1pPr>
              <a:defRPr sz="1600"/>
            </a:lvl1pPr>
          </a:lstStyle>
          <a:p>
            <a:fld id="{DA31872E-8BFC-214A-B7E1-4CF644173512}"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28064878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a:xfrm>
            <a:off x="6634120" y="6173787"/>
            <a:ext cx="1169291" cy="365125"/>
          </a:xfrm>
        </p:spPr>
        <p:txBody>
          <a:bodyPr/>
          <a:lstStyle>
            <a:lvl1pPr>
              <a:defRPr sz="1600"/>
            </a:lvl1pPr>
          </a:lstStyle>
          <a:p>
            <a:fld id="{DA31872E-8BFC-214A-B7E1-4CF644173512}"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29064799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67038"/>
            <a:ext cx="8168910" cy="873939"/>
          </a:xfrm>
        </p:spPr>
        <p:txBody>
          <a:bodyPr anchor="ctr" anchorCtr="0">
            <a:normAutofit/>
          </a:bodyPr>
          <a:lstStyle>
            <a:lvl1pPr algn="l">
              <a:defRPr sz="3000" b="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457198" y="1229989"/>
            <a:ext cx="4009605" cy="2338599"/>
          </a:xfrm>
        </p:spPr>
        <p:txBody>
          <a:bodyPr>
            <a:normAutofit/>
          </a:bodyPr>
          <a:lstStyle>
            <a:lvl1pPr marL="342900" indent="-342900">
              <a:buFont typeface="Wingdings" panose="05000000000000000000" pitchFamily="2" charset="2"/>
              <a:buChar cha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dato 4"/>
          <p:cNvSpPr>
            <a:spLocks noGrp="1"/>
          </p:cNvSpPr>
          <p:nvPr>
            <p:ph type="dt" sz="half" idx="10"/>
          </p:nvPr>
        </p:nvSpPr>
        <p:spPr/>
        <p:txBody>
          <a:bodyPr/>
          <a:lstStyle/>
          <a:p>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a:xfrm>
            <a:off x="6634120" y="6173787"/>
            <a:ext cx="1169291" cy="365125"/>
          </a:xfrm>
        </p:spPr>
        <p:txBody>
          <a:bodyPr/>
          <a:lstStyle>
            <a:lvl1pPr>
              <a:defRPr sz="1600"/>
            </a:lvl1pPr>
          </a:lstStyle>
          <a:p>
            <a:fld id="{DA31872E-8BFC-214A-B7E1-4CF644173512}" type="slidenum">
              <a:rPr lang="nb-NO" smtClean="0">
                <a:solidFill>
                  <a:prstClr val="black">
                    <a:tint val="75000"/>
                  </a:prstClr>
                </a:solidFill>
              </a:rPr>
              <a:pPr/>
              <a:t>‹#›</a:t>
            </a:fld>
            <a:endParaRPr lang="nb-NO">
              <a:solidFill>
                <a:prstClr val="black">
                  <a:tint val="75000"/>
                </a:prstClr>
              </a:solidFill>
            </a:endParaRPr>
          </a:p>
        </p:txBody>
      </p:sp>
      <p:sp>
        <p:nvSpPr>
          <p:cNvPr id="13" name="Plassholder for innhold 2"/>
          <p:cNvSpPr>
            <a:spLocks noGrp="1"/>
          </p:cNvSpPr>
          <p:nvPr>
            <p:ph idx="13"/>
          </p:nvPr>
        </p:nvSpPr>
        <p:spPr>
          <a:xfrm>
            <a:off x="481476" y="3657600"/>
            <a:ext cx="4009605" cy="2338599"/>
          </a:xfrm>
        </p:spPr>
        <p:txBody>
          <a:bodyPr>
            <a:normAutofit/>
          </a:bodyPr>
          <a:lstStyle>
            <a:lvl1pPr marL="342900" indent="-342900">
              <a:buFont typeface="Wingdings" panose="05000000000000000000" pitchFamily="2" charset="2"/>
              <a:buChar cha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4" name="Plassholder for innhold 2"/>
          <p:cNvSpPr>
            <a:spLocks noGrp="1"/>
          </p:cNvSpPr>
          <p:nvPr>
            <p:ph idx="14"/>
          </p:nvPr>
        </p:nvSpPr>
        <p:spPr>
          <a:xfrm>
            <a:off x="4616505" y="1229989"/>
            <a:ext cx="4009605" cy="2338599"/>
          </a:xfrm>
        </p:spPr>
        <p:txBody>
          <a:bodyPr>
            <a:normAutofit/>
          </a:bodyPr>
          <a:lstStyle>
            <a:lvl1pPr marL="342900" indent="-342900">
              <a:buFont typeface="Wingdings" panose="05000000000000000000" pitchFamily="2" charset="2"/>
              <a:buChar cha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5" name="Plassholder for innhold 2"/>
          <p:cNvSpPr>
            <a:spLocks noGrp="1"/>
          </p:cNvSpPr>
          <p:nvPr>
            <p:ph idx="15"/>
          </p:nvPr>
        </p:nvSpPr>
        <p:spPr>
          <a:xfrm>
            <a:off x="4616505" y="3657600"/>
            <a:ext cx="4009605" cy="2338599"/>
          </a:xfrm>
        </p:spPr>
        <p:txBody>
          <a:bodyPr>
            <a:normAutofit/>
          </a:bodyPr>
          <a:lstStyle>
            <a:lvl1pPr marL="342900" indent="-342900">
              <a:buFont typeface="Wingdings" panose="05000000000000000000" pitchFamily="2" charset="2"/>
              <a:buChar cha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1862450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49540C3D-7D2E-B046-9707-68B92A5A8B5C}" type="datetimeFigureOut">
              <a:t>06.01.2016</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9822555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144143635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539750" y="260350"/>
            <a:ext cx="7543800" cy="1143000"/>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539750" y="1628775"/>
            <a:ext cx="7543800" cy="4467225"/>
          </a:xfrm>
        </p:spPr>
        <p:txBody>
          <a:bodyPr/>
          <a:lstStyle/>
          <a:p>
            <a:endParaRPr lang="nb-NO"/>
          </a:p>
        </p:txBody>
      </p:sp>
      <p:sp>
        <p:nvSpPr>
          <p:cNvPr id="4" name="Plassholder for bunntekst 3"/>
          <p:cNvSpPr>
            <a:spLocks noGrp="1"/>
          </p:cNvSpPr>
          <p:nvPr>
            <p:ph type="ftr" sz="quarter" idx="10"/>
          </p:nvPr>
        </p:nvSpPr>
        <p:spPr>
          <a:xfrm rot="-5400000">
            <a:off x="8077200" y="1752600"/>
            <a:ext cx="1371600" cy="457200"/>
          </a:xfrm>
          <a:prstGeom prst="rect">
            <a:avLst/>
          </a:prstGeom>
        </p:spPr>
        <p:txBody>
          <a:bodyPr/>
          <a:lstStyle>
            <a:lvl1pPr>
              <a:defRPr/>
            </a:lvl1pPr>
          </a:lstStyle>
          <a:p>
            <a:r>
              <a:rPr lang="en-US">
                <a:solidFill>
                  <a:prstClr val="black">
                    <a:tint val="75000"/>
                  </a:prstClr>
                </a:solidFill>
              </a:rPr>
              <a:t>2004</a:t>
            </a:r>
          </a:p>
        </p:txBody>
      </p:sp>
    </p:spTree>
    <p:extLst>
      <p:ext uri="{BB962C8B-B14F-4D97-AF65-F5344CB8AC3E}">
        <p14:creationId xmlns:p14="http://schemas.microsoft.com/office/powerpoint/2010/main" val="15917027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9144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pic>
        <p:nvPicPr>
          <p:cNvPr id="8" name="Bilde 7"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
        <p:nvSpPr>
          <p:cNvPr id="10" name="Rektangel 9"/>
          <p:cNvSpPr/>
          <p:nvPr userDrawn="1"/>
        </p:nvSpPr>
        <p:spPr>
          <a:xfrm>
            <a:off x="7683500" y="5911850"/>
            <a:ext cx="127635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1" name="Title 19"/>
          <p:cNvSpPr>
            <a:spLocks noGrp="1"/>
          </p:cNvSpPr>
          <p:nvPr>
            <p:ph type="ctrTitle"/>
          </p:nvPr>
        </p:nvSpPr>
        <p:spPr>
          <a:xfrm>
            <a:off x="498170" y="2196036"/>
            <a:ext cx="7436468" cy="466880"/>
          </a:xfrm>
        </p:spPr>
        <p:txBody>
          <a:bodyPr>
            <a:noAutofit/>
          </a:bodyPr>
          <a:lstStyle>
            <a:lvl1pPr algn="l">
              <a:defRPr sz="2800">
                <a:solidFill>
                  <a:srgbClr val="FFFFFF"/>
                </a:solidFill>
              </a:defRPr>
            </a:lvl1pPr>
          </a:lstStyle>
          <a:p>
            <a:r>
              <a:rPr lang="nb-NO" smtClean="0"/>
              <a:t>Klikk for å redigere tittelstil</a:t>
            </a:r>
            <a:endParaRPr lang="nb-NO" dirty="0"/>
          </a:p>
        </p:txBody>
      </p:sp>
      <p:sp>
        <p:nvSpPr>
          <p:cNvPr id="12" name="Subtitle 20"/>
          <p:cNvSpPr>
            <a:spLocks noGrp="1"/>
          </p:cNvSpPr>
          <p:nvPr>
            <p:ph type="subTitle" idx="1"/>
          </p:nvPr>
        </p:nvSpPr>
        <p:spPr>
          <a:xfrm>
            <a:off x="498170" y="2794020"/>
            <a:ext cx="6400800" cy="516192"/>
          </a:xfrm>
        </p:spPr>
        <p:txBody>
          <a:bodyPr>
            <a:normAutofit/>
          </a:bodyPr>
          <a:lstStyle>
            <a:lvl1pPr marL="0" indent="0">
              <a:buFontTx/>
              <a:buNone/>
              <a:defRPr sz="2000">
                <a:solidFill>
                  <a:srgbClr val="FFFFFF"/>
                </a:solidFill>
              </a:defRPr>
            </a:lvl1pPr>
          </a:lstStyle>
          <a:p>
            <a:r>
              <a:rPr lang="nb-NO" smtClean="0"/>
              <a:t>Klikk for å redigere undertittelstil i malen</a:t>
            </a:r>
            <a:endParaRPr lang="nb-NO"/>
          </a:p>
        </p:txBody>
      </p:sp>
    </p:spTree>
    <p:extLst>
      <p:ext uri="{BB962C8B-B14F-4D97-AF65-F5344CB8AC3E}">
        <p14:creationId xmlns:p14="http://schemas.microsoft.com/office/powerpoint/2010/main" val="148802634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457200" y="950687"/>
            <a:ext cx="82296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smtClean="0"/>
              <a:t>Klikk for å redigere tittelstil</a:t>
            </a:r>
            <a:endParaRPr lang="nb-NO" dirty="0"/>
          </a:p>
        </p:txBody>
      </p:sp>
      <p:sp>
        <p:nvSpPr>
          <p:cNvPr id="9"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10"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11" name="Plassholder for lysbildenummer 5"/>
          <p:cNvSpPr>
            <a:spLocks noGrp="1"/>
          </p:cNvSpPr>
          <p:nvPr>
            <p:ph type="sldNum" sz="quarter" idx="4"/>
          </p:nvPr>
        </p:nvSpPr>
        <p:spPr>
          <a:xfrm>
            <a:off x="6553200" y="6173787"/>
            <a:ext cx="1169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rPr>
                <a:solidFill>
                  <a:prstClr val="black">
                    <a:tint val="75000"/>
                  </a:prstClr>
                </a:solidFill>
              </a:rPr>
              <a:pPr/>
              <a:t>‹#›</a:t>
            </a:fld>
            <a:endParaRPr lang="nb-NO">
              <a:solidFill>
                <a:prstClr val="black">
                  <a:tint val="75000"/>
                </a:prstClr>
              </a:solidFill>
            </a:endParaRPr>
          </a:p>
        </p:txBody>
      </p:sp>
      <p:sp>
        <p:nvSpPr>
          <p:cNvPr id="14" name="Plassholder for innhold 13"/>
          <p:cNvSpPr>
            <a:spLocks noGrp="1"/>
          </p:cNvSpPr>
          <p:nvPr>
            <p:ph sz="quarter" idx="10"/>
          </p:nvPr>
        </p:nvSpPr>
        <p:spPr>
          <a:xfrm>
            <a:off x="457201" y="2082801"/>
            <a:ext cx="8229600" cy="372010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99418960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0895508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43232344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68099860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62064688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36004091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4232163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06.01.2016</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01549946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63531340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128799840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211679520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rgbClr val="001A58"/>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310116839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D206B8E8-8B42-484B-8267-A26DBB1CDD56}" type="datetimeFigureOut">
              <a:rPr lang="nb-NO" smtClean="0">
                <a:solidFill>
                  <a:prstClr val="black">
                    <a:tint val="75000"/>
                  </a:prstClr>
                </a:solidFill>
              </a:rPr>
              <a:pPr/>
              <a:t>06.01.2016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A51B28B8-563E-4B5D-85D1-06C44696B41F}"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5043569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206B8E8-8B42-484B-8267-A26DBB1CDD56}" type="datetimeFigureOut">
              <a:rPr lang="nb-NO" smtClean="0">
                <a:solidFill>
                  <a:prstClr val="black">
                    <a:tint val="75000"/>
                  </a:prstClr>
                </a:solidFill>
              </a:rPr>
              <a:pPr/>
              <a:t>06.01.2016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A51B28B8-563E-4B5D-85D1-06C44696B41F}"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6582145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D206B8E8-8B42-484B-8267-A26DBB1CDD56}" type="datetimeFigureOut">
              <a:rPr lang="nb-NO" smtClean="0">
                <a:solidFill>
                  <a:prstClr val="black">
                    <a:tint val="75000"/>
                  </a:prstClr>
                </a:solidFill>
              </a:rPr>
              <a:pPr/>
              <a:t>06.01.2016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A51B28B8-563E-4B5D-85D1-06C44696B41F}"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3787897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D206B8E8-8B42-484B-8267-A26DBB1CDD56}" type="datetimeFigureOut">
              <a:rPr lang="nb-NO" smtClean="0">
                <a:solidFill>
                  <a:prstClr val="black">
                    <a:tint val="75000"/>
                  </a:prstClr>
                </a:solidFill>
              </a:rPr>
              <a:pPr/>
              <a:t>06.01.2016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A51B28B8-563E-4B5D-85D1-06C44696B41F}"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0184045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D206B8E8-8B42-484B-8267-A26DBB1CDD56}" type="datetimeFigureOut">
              <a:rPr lang="nb-NO" smtClean="0">
                <a:solidFill>
                  <a:prstClr val="black">
                    <a:tint val="75000"/>
                  </a:prstClr>
                </a:solidFill>
              </a:rPr>
              <a:pPr/>
              <a:t>06.01.2016</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nb-NO">
              <a:solidFill>
                <a:prstClr val="black">
                  <a:tint val="75000"/>
                </a:prstClr>
              </a:solidFill>
            </a:endParaRPr>
          </a:p>
        </p:txBody>
      </p:sp>
      <p:sp>
        <p:nvSpPr>
          <p:cNvPr id="9" name="Plassholder for lysbildenummer 8"/>
          <p:cNvSpPr>
            <a:spLocks noGrp="1"/>
          </p:cNvSpPr>
          <p:nvPr>
            <p:ph type="sldNum" sz="quarter" idx="12"/>
          </p:nvPr>
        </p:nvSpPr>
        <p:spPr/>
        <p:txBody>
          <a:bodyPr/>
          <a:lstStyle/>
          <a:p>
            <a:fld id="{A51B28B8-563E-4B5D-85D1-06C44696B41F}"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2468463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D206B8E8-8B42-484B-8267-A26DBB1CDD56}" type="datetimeFigureOut">
              <a:rPr lang="nb-NO" smtClean="0">
                <a:solidFill>
                  <a:prstClr val="black">
                    <a:tint val="75000"/>
                  </a:prstClr>
                </a:solidFill>
              </a:rPr>
              <a:pPr/>
              <a:t>06.01.2016</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A51B28B8-563E-4B5D-85D1-06C44696B41F}"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200791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06.01.2016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13757535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206B8E8-8B42-484B-8267-A26DBB1CDD56}" type="datetimeFigureOut">
              <a:rPr lang="nb-NO" smtClean="0">
                <a:solidFill>
                  <a:prstClr val="black">
                    <a:tint val="75000"/>
                  </a:prstClr>
                </a:solidFill>
              </a:rPr>
              <a:pPr/>
              <a:t>06.01.2016</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A51B28B8-563E-4B5D-85D1-06C44696B41F}"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085884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D206B8E8-8B42-484B-8267-A26DBB1CDD56}" type="datetimeFigureOut">
              <a:rPr lang="nb-NO" smtClean="0">
                <a:solidFill>
                  <a:prstClr val="black">
                    <a:tint val="75000"/>
                  </a:prstClr>
                </a:solidFill>
              </a:rPr>
              <a:pPr/>
              <a:t>06.01.2016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A51B28B8-563E-4B5D-85D1-06C44696B41F}"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0591277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D206B8E8-8B42-484B-8267-A26DBB1CDD56}" type="datetimeFigureOut">
              <a:rPr lang="nb-NO" smtClean="0">
                <a:solidFill>
                  <a:prstClr val="black">
                    <a:tint val="75000"/>
                  </a:prstClr>
                </a:solidFill>
              </a:rPr>
              <a:pPr/>
              <a:t>06.01.2016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A51B28B8-563E-4B5D-85D1-06C44696B41F}"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6608694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206B8E8-8B42-484B-8267-A26DBB1CDD56}" type="datetimeFigureOut">
              <a:rPr lang="nb-NO" smtClean="0">
                <a:solidFill>
                  <a:prstClr val="black">
                    <a:tint val="75000"/>
                  </a:prstClr>
                </a:solidFill>
              </a:rPr>
              <a:pPr/>
              <a:t>06.01.2016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A51B28B8-563E-4B5D-85D1-06C44696B41F}"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0891457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206B8E8-8B42-484B-8267-A26DBB1CDD56}" type="datetimeFigureOut">
              <a:rPr lang="nb-NO" smtClean="0">
                <a:solidFill>
                  <a:prstClr val="black">
                    <a:tint val="75000"/>
                  </a:prstClr>
                </a:solidFill>
              </a:rPr>
              <a:pPr/>
              <a:t>06.01.2016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A51B28B8-563E-4B5D-85D1-06C44696B41F}"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1996708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Egendefinert oppsett">
    <p:spTree>
      <p:nvGrpSpPr>
        <p:cNvPr id="1" name=""/>
        <p:cNvGrpSpPr/>
        <p:nvPr/>
      </p:nvGrpSpPr>
      <p:grpSpPr>
        <a:xfrm>
          <a:off x="0" y="0"/>
          <a:ext cx="0" cy="0"/>
          <a:chOff x="0" y="0"/>
          <a:chExt cx="0" cy="0"/>
        </a:xfrm>
      </p:grpSpPr>
      <p:sp>
        <p:nvSpPr>
          <p:cNvPr id="3" name="Tittel 1"/>
          <p:cNvSpPr>
            <a:spLocks noGrp="1"/>
          </p:cNvSpPr>
          <p:nvPr>
            <p:ph type="title"/>
          </p:nvPr>
        </p:nvSpPr>
        <p:spPr>
          <a:xfrm>
            <a:off x="457200" y="250092"/>
            <a:ext cx="8229600" cy="593878"/>
          </a:xfrm>
        </p:spPr>
        <p:txBody>
          <a:bodyPr>
            <a:normAutofit/>
          </a:bodyPr>
          <a:lstStyle>
            <a:lvl1pPr>
              <a:defRPr sz="3000">
                <a:solidFill>
                  <a:srgbClr val="C00000"/>
                </a:solidFill>
              </a:defRPr>
            </a:lvl1pPr>
          </a:lstStyle>
          <a:p>
            <a:r>
              <a:rPr lang="nb-NO" dirty="0" smtClean="0"/>
              <a:t>Klikk for å redigere tittelstil</a:t>
            </a:r>
            <a:endParaRPr lang="nb-NO" dirty="0"/>
          </a:p>
        </p:txBody>
      </p:sp>
      <p:sp>
        <p:nvSpPr>
          <p:cNvPr id="4" name="Plassholder for innhold 2"/>
          <p:cNvSpPr>
            <a:spLocks noGrp="1"/>
          </p:cNvSpPr>
          <p:nvPr>
            <p:ph sz="half" idx="1"/>
          </p:nvPr>
        </p:nvSpPr>
        <p:spPr>
          <a:xfrm>
            <a:off x="457200" y="1158949"/>
            <a:ext cx="8229600" cy="2456121"/>
          </a:xfrm>
        </p:spPr>
        <p:txBody>
          <a:bodyPr/>
          <a:lstStyle>
            <a:lvl1pPr marL="342900" indent="-342900">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innhold 3"/>
          <p:cNvSpPr>
            <a:spLocks noGrp="1"/>
          </p:cNvSpPr>
          <p:nvPr>
            <p:ph sz="half" idx="2"/>
          </p:nvPr>
        </p:nvSpPr>
        <p:spPr>
          <a:xfrm>
            <a:off x="457200" y="3732029"/>
            <a:ext cx="8229600" cy="2456121"/>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157070506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9144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pic>
        <p:nvPicPr>
          <p:cNvPr id="8" name="Bilde 7" descr="ks_hoved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S taglin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
        <p:nvSpPr>
          <p:cNvPr id="10" name="Rektangel 9"/>
          <p:cNvSpPr/>
          <p:nvPr userDrawn="1"/>
        </p:nvSpPr>
        <p:spPr>
          <a:xfrm>
            <a:off x="7683500" y="5911850"/>
            <a:ext cx="127635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1" name="Title 19"/>
          <p:cNvSpPr>
            <a:spLocks noGrp="1"/>
          </p:cNvSpPr>
          <p:nvPr>
            <p:ph type="ctrTitle"/>
          </p:nvPr>
        </p:nvSpPr>
        <p:spPr>
          <a:xfrm>
            <a:off x="498170" y="2196036"/>
            <a:ext cx="7436468" cy="919398"/>
          </a:xfrm>
        </p:spPr>
        <p:txBody>
          <a:bodyPr>
            <a:noAutofit/>
          </a:bodyPr>
          <a:lstStyle>
            <a:lvl1pPr algn="l">
              <a:defRPr sz="3000">
                <a:solidFill>
                  <a:srgbClr val="FFFFFF"/>
                </a:solidFill>
              </a:defRPr>
            </a:lvl1pPr>
          </a:lstStyle>
          <a:p>
            <a:r>
              <a:rPr lang="nb-NO" dirty="0" smtClean="0"/>
              <a:t>Klikk for å redigere tittelstil</a:t>
            </a:r>
            <a:endParaRPr lang="nb-NO" dirty="0"/>
          </a:p>
        </p:txBody>
      </p:sp>
      <p:sp>
        <p:nvSpPr>
          <p:cNvPr id="12" name="Subtitle 20"/>
          <p:cNvSpPr>
            <a:spLocks noGrp="1"/>
          </p:cNvSpPr>
          <p:nvPr>
            <p:ph type="subTitle" idx="1"/>
          </p:nvPr>
        </p:nvSpPr>
        <p:spPr>
          <a:xfrm>
            <a:off x="498170" y="3160430"/>
            <a:ext cx="6400800" cy="516192"/>
          </a:xfrm>
        </p:spPr>
        <p:txBody>
          <a:bodyPr>
            <a:normAutofit/>
          </a:bodyPr>
          <a:lstStyle>
            <a:lvl1pPr marL="0" indent="0">
              <a:buFontTx/>
              <a:buNone/>
              <a:defRPr sz="1800">
                <a:solidFill>
                  <a:srgbClr val="FFFFFF"/>
                </a:solidFill>
              </a:defRPr>
            </a:lvl1pPr>
          </a:lstStyle>
          <a:p>
            <a:r>
              <a:rPr lang="nb-NO" dirty="0" smtClean="0"/>
              <a:t>Klikk for å redigere undertittelstil i malen</a:t>
            </a:r>
            <a:endParaRPr lang="nb-NO" dirty="0"/>
          </a:p>
        </p:txBody>
      </p:sp>
    </p:spTree>
    <p:extLst>
      <p:ext uri="{BB962C8B-B14F-4D97-AF65-F5344CB8AC3E}">
        <p14:creationId xmlns:p14="http://schemas.microsoft.com/office/powerpoint/2010/main" val="224934545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457201" y="214312"/>
            <a:ext cx="8229600" cy="902389"/>
          </a:xfrm>
          <a:prstGeom prst="rect">
            <a:avLst/>
          </a:prstGeom>
        </p:spPr>
        <p:txBody>
          <a:bodyPr vert="horz" lIns="91440" tIns="45720" rIns="91440" bIns="45720" rtlCol="0" anchor="ctr">
            <a:normAutofit/>
          </a:bodyPr>
          <a:lstStyle>
            <a:lvl1pPr>
              <a:defRPr>
                <a:solidFill>
                  <a:srgbClr val="C00000"/>
                </a:solidFill>
              </a:defRPr>
            </a:lvl1pPr>
          </a:lstStyle>
          <a:p>
            <a:r>
              <a:rPr lang="nb-NO" dirty="0" smtClean="0"/>
              <a:t>Klikk for å redigere tittelstil</a:t>
            </a:r>
            <a:endParaRPr lang="nb-NO" dirty="0"/>
          </a:p>
        </p:txBody>
      </p:sp>
      <p:sp>
        <p:nvSpPr>
          <p:cNvPr id="9"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a:solidFill>
                <a:prstClr val="black">
                  <a:tint val="75000"/>
                </a:prstClr>
              </a:solidFill>
            </a:endParaRPr>
          </a:p>
        </p:txBody>
      </p:sp>
      <p:sp>
        <p:nvSpPr>
          <p:cNvPr id="10"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11" name="Plassholder for lysbildenummer 5"/>
          <p:cNvSpPr>
            <a:spLocks noGrp="1"/>
          </p:cNvSpPr>
          <p:nvPr>
            <p:ph type="sldNum" sz="quarter" idx="4"/>
          </p:nvPr>
        </p:nvSpPr>
        <p:spPr>
          <a:xfrm>
            <a:off x="6634120" y="6173787"/>
            <a:ext cx="1169291"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A31872E-8BFC-214A-B7E1-4CF644173512}" type="slidenum">
              <a:rPr lang="nb-NO" smtClean="0">
                <a:solidFill>
                  <a:prstClr val="black">
                    <a:tint val="75000"/>
                  </a:prstClr>
                </a:solidFill>
              </a:rPr>
              <a:pPr/>
              <a:t>‹#›</a:t>
            </a:fld>
            <a:endParaRPr lang="nb-NO">
              <a:solidFill>
                <a:prstClr val="black">
                  <a:tint val="75000"/>
                </a:prstClr>
              </a:solidFill>
            </a:endParaRPr>
          </a:p>
        </p:txBody>
      </p:sp>
      <p:sp>
        <p:nvSpPr>
          <p:cNvPr id="14" name="Plassholder for innhold 13"/>
          <p:cNvSpPr>
            <a:spLocks noGrp="1"/>
          </p:cNvSpPr>
          <p:nvPr>
            <p:ph sz="quarter" idx="10"/>
          </p:nvPr>
        </p:nvSpPr>
        <p:spPr>
          <a:xfrm>
            <a:off x="457201" y="1197621"/>
            <a:ext cx="8229600" cy="4814761"/>
          </a:xfrm>
        </p:spPr>
        <p:txBody>
          <a:bodyPr>
            <a:normAutofit/>
          </a:bodyPr>
          <a:lstStyle>
            <a:lvl1pPr marL="342900" indent="-342900">
              <a:buFont typeface="Wingdings" panose="05000000000000000000" pitchFamily="2" charset="2"/>
              <a:buChar char="§"/>
              <a:defRPr sz="2200"/>
            </a:lvl1pPr>
            <a:lvl2pPr>
              <a:defRPr sz="2200"/>
            </a:lvl2pPr>
            <a:lvl3pPr>
              <a:defRPr sz="2200"/>
            </a:lvl3pPr>
            <a:lvl4pPr>
              <a:defRPr sz="2200"/>
            </a:lvl4pPr>
            <a:lvl5pPr>
              <a:defRPr sz="2200"/>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79197781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35411"/>
            <a:ext cx="8229600" cy="881290"/>
          </a:xfrm>
        </p:spPr>
        <p:txBody>
          <a:bodyPr/>
          <a:lstStyle>
            <a:lvl1pPr>
              <a:defRPr>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205714"/>
            <a:ext cx="4038600" cy="4822852"/>
          </a:xfrm>
        </p:spPr>
        <p:txBody>
          <a:bodyPr>
            <a:normAutofit/>
          </a:bodyPr>
          <a:lstStyle>
            <a:lvl1pPr marL="342900" indent="-342900">
              <a:buFont typeface="Wingdings" panose="05000000000000000000" pitchFamily="2" charset="2"/>
              <a:buChar cha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205715"/>
            <a:ext cx="4038600" cy="4822852"/>
          </a:xfrm>
        </p:spPr>
        <p:txBody>
          <a:bodyPr>
            <a:normAutofit/>
          </a:bodyPr>
          <a:lstStyle>
            <a:lvl1pPr marL="342900" indent="-342900">
              <a:buFont typeface="Wingdings" panose="05000000000000000000" pitchFamily="2" charset="2"/>
              <a:buChar cha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dato 4"/>
          <p:cNvSpPr>
            <a:spLocks noGrp="1"/>
          </p:cNvSpPr>
          <p:nvPr>
            <p:ph type="dt" sz="half" idx="10"/>
          </p:nvPr>
        </p:nvSpPr>
        <p:spPr/>
        <p:txBody>
          <a:bodyPr/>
          <a:lstStyle/>
          <a:p>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a:xfrm>
            <a:off x="6634120" y="6173787"/>
            <a:ext cx="1169291" cy="365125"/>
          </a:xfrm>
        </p:spPr>
        <p:txBody>
          <a:bodyPr/>
          <a:lstStyle>
            <a:lvl1pPr>
              <a:defRPr sz="1600"/>
            </a:lvl1pPr>
          </a:lstStyle>
          <a:p>
            <a:fld id="{23D302F4-2F71-4857-89A0-02F3EA751D26}"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24474579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35411"/>
            <a:ext cx="8229600" cy="897474"/>
          </a:xfrm>
        </p:spPr>
        <p:txBody>
          <a:bodyPr/>
          <a:lstStyle>
            <a:lvl1pPr>
              <a:defRPr>
                <a:solidFill>
                  <a:srgbClr val="C00000"/>
                </a:solidFill>
              </a:defRPr>
            </a:lvl1p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a:xfrm>
            <a:off x="6634120" y="6173787"/>
            <a:ext cx="1169291" cy="365125"/>
          </a:xfrm>
        </p:spPr>
        <p:txBody>
          <a:bodyPr/>
          <a:lstStyle>
            <a:lvl1pPr>
              <a:defRPr sz="1600"/>
            </a:lvl1pPr>
          </a:lstStyle>
          <a:p>
            <a:fld id="{DA31872E-8BFC-214A-B7E1-4CF644173512}"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0023104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06.01.2016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61821285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a:xfrm>
            <a:off x="6634120" y="6173787"/>
            <a:ext cx="1169291" cy="365125"/>
          </a:xfrm>
        </p:spPr>
        <p:txBody>
          <a:bodyPr/>
          <a:lstStyle>
            <a:lvl1pPr>
              <a:defRPr sz="1600"/>
            </a:lvl1pPr>
          </a:lstStyle>
          <a:p>
            <a:fld id="{DA31872E-8BFC-214A-B7E1-4CF644173512}"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25167087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67038"/>
            <a:ext cx="8168910" cy="873939"/>
          </a:xfrm>
        </p:spPr>
        <p:txBody>
          <a:bodyPr anchor="ctr" anchorCtr="0">
            <a:normAutofit/>
          </a:bodyPr>
          <a:lstStyle>
            <a:lvl1pPr algn="l">
              <a:defRPr sz="3000" b="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457198" y="1229989"/>
            <a:ext cx="4009605" cy="2338599"/>
          </a:xfrm>
        </p:spPr>
        <p:txBody>
          <a:bodyPr>
            <a:normAutofit/>
          </a:bodyPr>
          <a:lstStyle>
            <a:lvl1pPr marL="342900" indent="-342900">
              <a:buFont typeface="Wingdings" panose="05000000000000000000" pitchFamily="2" charset="2"/>
              <a:buChar cha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dato 4"/>
          <p:cNvSpPr>
            <a:spLocks noGrp="1"/>
          </p:cNvSpPr>
          <p:nvPr>
            <p:ph type="dt" sz="half" idx="10"/>
          </p:nvPr>
        </p:nvSpPr>
        <p:spPr/>
        <p:txBody>
          <a:bodyPr/>
          <a:lstStyle/>
          <a:p>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a:xfrm>
            <a:off x="6634120" y="6173787"/>
            <a:ext cx="1169291" cy="365125"/>
          </a:xfrm>
        </p:spPr>
        <p:txBody>
          <a:bodyPr/>
          <a:lstStyle>
            <a:lvl1pPr>
              <a:defRPr sz="1600"/>
            </a:lvl1pPr>
          </a:lstStyle>
          <a:p>
            <a:fld id="{DA31872E-8BFC-214A-B7E1-4CF644173512}" type="slidenum">
              <a:rPr lang="nb-NO" smtClean="0">
                <a:solidFill>
                  <a:prstClr val="black">
                    <a:tint val="75000"/>
                  </a:prstClr>
                </a:solidFill>
              </a:rPr>
              <a:pPr/>
              <a:t>‹#›</a:t>
            </a:fld>
            <a:endParaRPr lang="nb-NO">
              <a:solidFill>
                <a:prstClr val="black">
                  <a:tint val="75000"/>
                </a:prstClr>
              </a:solidFill>
            </a:endParaRPr>
          </a:p>
        </p:txBody>
      </p:sp>
      <p:sp>
        <p:nvSpPr>
          <p:cNvPr id="13" name="Plassholder for innhold 2"/>
          <p:cNvSpPr>
            <a:spLocks noGrp="1"/>
          </p:cNvSpPr>
          <p:nvPr>
            <p:ph idx="13"/>
          </p:nvPr>
        </p:nvSpPr>
        <p:spPr>
          <a:xfrm>
            <a:off x="481476" y="3657600"/>
            <a:ext cx="4009605" cy="2338599"/>
          </a:xfrm>
        </p:spPr>
        <p:txBody>
          <a:bodyPr>
            <a:normAutofit/>
          </a:bodyPr>
          <a:lstStyle>
            <a:lvl1pPr marL="342900" indent="-342900">
              <a:buFont typeface="Wingdings" panose="05000000000000000000" pitchFamily="2" charset="2"/>
              <a:buChar cha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4" name="Plassholder for innhold 2"/>
          <p:cNvSpPr>
            <a:spLocks noGrp="1"/>
          </p:cNvSpPr>
          <p:nvPr>
            <p:ph idx="14"/>
          </p:nvPr>
        </p:nvSpPr>
        <p:spPr>
          <a:xfrm>
            <a:off x="4616505" y="1229989"/>
            <a:ext cx="4009605" cy="2338599"/>
          </a:xfrm>
        </p:spPr>
        <p:txBody>
          <a:bodyPr>
            <a:normAutofit/>
          </a:bodyPr>
          <a:lstStyle>
            <a:lvl1pPr marL="342900" indent="-342900">
              <a:buFont typeface="Wingdings" panose="05000000000000000000" pitchFamily="2" charset="2"/>
              <a:buChar cha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5" name="Plassholder for innhold 2"/>
          <p:cNvSpPr>
            <a:spLocks noGrp="1"/>
          </p:cNvSpPr>
          <p:nvPr>
            <p:ph idx="15"/>
          </p:nvPr>
        </p:nvSpPr>
        <p:spPr>
          <a:xfrm>
            <a:off x="4616505" y="3657600"/>
            <a:ext cx="4009605" cy="2338599"/>
          </a:xfrm>
        </p:spPr>
        <p:txBody>
          <a:bodyPr>
            <a:normAutofit/>
          </a:bodyPr>
          <a:lstStyle>
            <a:lvl1pPr marL="342900" indent="-342900">
              <a:buFont typeface="Wingdings" panose="05000000000000000000" pitchFamily="2" charset="2"/>
              <a:buChar cha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404723204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cstate="print">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311699133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6"/>
            <a:ext cx="7436468" cy="466880"/>
          </a:xfrm>
        </p:spPr>
        <p:txBody>
          <a:bodyPr lIns="0" tIns="0" rIns="0" bIns="0" anchor="t">
            <a:noAutofit/>
          </a:bodyPr>
          <a:lstStyle>
            <a:lvl1pPr marL="0" indent="0" algn="l">
              <a:defRPr sz="28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2794020"/>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40515571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5930614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8055577A-F713-498B-8E4E-B1C91D8FDE7E}" type="datetime1">
              <a:rPr lang="nb-NO" smtClean="0">
                <a:solidFill>
                  <a:prstClr val="black"/>
                </a:solidFill>
              </a:rPr>
              <a:pPr/>
              <a:t>06.01.2016</a:t>
            </a:fld>
            <a:endParaRPr lang="nb-NO" dirty="0">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38618995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0170915A-1745-4BB5-98BE-FCF33E4979A3}" type="datetime1">
              <a:rPr lang="nb-NO" smtClean="0">
                <a:solidFill>
                  <a:prstClr val="black"/>
                </a:solidFill>
              </a:rPr>
              <a:pPr/>
              <a:t>06.01.2016</a:t>
            </a:fld>
            <a:endParaRPr lang="nb-NO" dirty="0">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10776552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495648"/>
            <a:ext cx="2133600" cy="365125"/>
          </a:xfrm>
          <a:prstGeom prst="rect">
            <a:avLst/>
          </a:prstGeom>
        </p:spPr>
        <p:txBody>
          <a:bodyPr/>
          <a:lstStyle/>
          <a:p>
            <a:fld id="{C8CC30FA-0438-4975-A214-25D734A578AB}" type="datetime1">
              <a:rPr lang="nb-NO" smtClean="0">
                <a:solidFill>
                  <a:prstClr val="black"/>
                </a:solidFill>
              </a:rPr>
              <a:pPr/>
              <a:t>06.01.2016</a:t>
            </a:fld>
            <a:endParaRPr lang="nb-NO" dirty="0">
              <a:solidFill>
                <a:prstClr val="black"/>
              </a:solidFill>
            </a:endParaRPr>
          </a:p>
        </p:txBody>
      </p:sp>
      <p:sp>
        <p:nvSpPr>
          <p:cNvPr id="8" name="Plassholder for bunntekst 7"/>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9" name="Plassholder for lysbildenummer 8"/>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29070387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457200" y="6495648"/>
            <a:ext cx="2133600" cy="365125"/>
          </a:xfrm>
          <a:prstGeom prst="rect">
            <a:avLst/>
          </a:prstGeom>
        </p:spPr>
        <p:txBody>
          <a:bodyPr/>
          <a:lstStyle/>
          <a:p>
            <a:fld id="{3471D196-A2E6-451B-8124-D0C84C92999F}" type="datetime1">
              <a:rPr lang="nb-NO" smtClean="0">
                <a:solidFill>
                  <a:prstClr val="black"/>
                </a:solidFill>
              </a:rPr>
              <a:pPr/>
              <a:t>06.01.2016</a:t>
            </a:fld>
            <a:endParaRPr lang="nb-NO" dirty="0">
              <a:solidFill>
                <a:prstClr val="black"/>
              </a:solidFill>
            </a:endParaRPr>
          </a:p>
        </p:txBody>
      </p:sp>
      <p:sp>
        <p:nvSpPr>
          <p:cNvPr id="4" name="Plassholder for bunntekst 3"/>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5" name="Plassholder for lysbildenummer 4"/>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28636657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457200" y="6495648"/>
            <a:ext cx="2133600" cy="365125"/>
          </a:xfrm>
          <a:prstGeom prst="rect">
            <a:avLst/>
          </a:prstGeom>
        </p:spPr>
        <p:txBody>
          <a:bodyPr/>
          <a:lstStyle/>
          <a:p>
            <a:fld id="{501DD95A-A397-4748-BC6F-F6C65B015C82}" type="datetime1">
              <a:rPr lang="nb-NO" smtClean="0">
                <a:solidFill>
                  <a:prstClr val="black"/>
                </a:solidFill>
              </a:rPr>
              <a:pPr/>
              <a:t>06.01.2016</a:t>
            </a:fld>
            <a:endParaRPr lang="nb-NO" dirty="0">
              <a:solidFill>
                <a:prstClr val="black"/>
              </a:solidFill>
            </a:endParaRPr>
          </a:p>
        </p:txBody>
      </p:sp>
      <p:sp>
        <p:nvSpPr>
          <p:cNvPr id="3" name="Plassholder for bunntekst 2"/>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4" name="Plassholder for lysbildenummer 3"/>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2393348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9540C3D-7D2E-B046-9707-68B92A5A8B5C}" type="datetimeFigureOut">
              <a:t>06.01.2016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4243724267"/>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2DA035DC-9743-4AB8-BCFE-D15379ACA9E8}" type="datetime1">
              <a:rPr lang="nb-NO" smtClean="0">
                <a:solidFill>
                  <a:prstClr val="black"/>
                </a:solidFill>
              </a:rPr>
              <a:pPr/>
              <a:t>06.01.2016</a:t>
            </a:fld>
            <a:endParaRPr lang="nb-NO" dirty="0">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21947556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7AEBB8C0-0B60-43EF-86A0-A45BF6A99A1A}" type="datetime1">
              <a:rPr lang="nb-NO" smtClean="0">
                <a:solidFill>
                  <a:prstClr val="black"/>
                </a:solidFill>
              </a:rPr>
              <a:pPr/>
              <a:t>06.01.2016</a:t>
            </a:fld>
            <a:endParaRPr lang="nb-NO" dirty="0">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28256462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FB3CA0E3-0244-48BF-95AA-52952B9D6BA0}" type="datetime1">
              <a:rPr lang="nb-NO" smtClean="0">
                <a:solidFill>
                  <a:prstClr val="black"/>
                </a:solidFill>
              </a:rPr>
              <a:pPr/>
              <a:t>06.01.2016</a:t>
            </a:fld>
            <a:endParaRPr lang="nb-NO" dirty="0">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10387134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0B6E13D5-78B1-4404-B951-7A465B1FC314}" type="datetime1">
              <a:rPr lang="nb-NO" smtClean="0">
                <a:solidFill>
                  <a:prstClr val="black"/>
                </a:solidFill>
              </a:rPr>
              <a:pPr/>
              <a:t>06.01.2016</a:t>
            </a:fld>
            <a:endParaRPr lang="nb-NO" dirty="0">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35724079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nb-NO">
              <a:solidFill>
                <a:prstClr val="white"/>
              </a:solidFill>
            </a:endParaRPr>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cstate="print">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380771364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9144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pic>
        <p:nvPicPr>
          <p:cNvPr id="8" name="Bilde 7" descr="ks_hoved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S taglin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
        <p:nvSpPr>
          <p:cNvPr id="10" name="Rektangel 9"/>
          <p:cNvSpPr/>
          <p:nvPr userDrawn="1"/>
        </p:nvSpPr>
        <p:spPr>
          <a:xfrm>
            <a:off x="7683500" y="5911850"/>
            <a:ext cx="127635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1" name="Title 19"/>
          <p:cNvSpPr>
            <a:spLocks noGrp="1"/>
          </p:cNvSpPr>
          <p:nvPr>
            <p:ph type="ctrTitle"/>
          </p:nvPr>
        </p:nvSpPr>
        <p:spPr>
          <a:xfrm>
            <a:off x="498170" y="2196036"/>
            <a:ext cx="7436468" cy="466880"/>
          </a:xfrm>
        </p:spPr>
        <p:txBody>
          <a:bodyPr>
            <a:noAutofit/>
          </a:bodyPr>
          <a:lstStyle>
            <a:lvl1pPr algn="l">
              <a:defRPr sz="2800">
                <a:solidFill>
                  <a:srgbClr val="FFFFFF"/>
                </a:solidFill>
              </a:defRPr>
            </a:lvl1pPr>
          </a:lstStyle>
          <a:p>
            <a:r>
              <a:rPr lang="nb-NO" smtClean="0"/>
              <a:t>Klikk for å redigere tittelstil</a:t>
            </a:r>
            <a:endParaRPr lang="nb-NO" dirty="0"/>
          </a:p>
        </p:txBody>
      </p:sp>
      <p:sp>
        <p:nvSpPr>
          <p:cNvPr id="12" name="Subtitle 20"/>
          <p:cNvSpPr>
            <a:spLocks noGrp="1"/>
          </p:cNvSpPr>
          <p:nvPr>
            <p:ph type="subTitle" idx="1"/>
          </p:nvPr>
        </p:nvSpPr>
        <p:spPr>
          <a:xfrm>
            <a:off x="498170" y="2794020"/>
            <a:ext cx="6400800" cy="516192"/>
          </a:xfrm>
        </p:spPr>
        <p:txBody>
          <a:bodyPr>
            <a:normAutofit/>
          </a:bodyPr>
          <a:lstStyle>
            <a:lvl1pPr marL="0" indent="0">
              <a:buFontTx/>
              <a:buNone/>
              <a:defRPr sz="2000">
                <a:solidFill>
                  <a:srgbClr val="FFFFFF"/>
                </a:solidFill>
              </a:defRPr>
            </a:lvl1pPr>
          </a:lstStyle>
          <a:p>
            <a:r>
              <a:rPr lang="nb-NO" smtClean="0"/>
              <a:t>Klikk for å redigere undertittelstil i malen</a:t>
            </a:r>
            <a:endParaRPr lang="nb-NO"/>
          </a:p>
        </p:txBody>
      </p:sp>
    </p:spTree>
    <p:extLst>
      <p:ext uri="{BB962C8B-B14F-4D97-AF65-F5344CB8AC3E}">
        <p14:creationId xmlns:p14="http://schemas.microsoft.com/office/powerpoint/2010/main" val="6565026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457200" y="950687"/>
            <a:ext cx="82296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smtClean="0"/>
              <a:t>Klikk for å redigere tittelstil</a:t>
            </a:r>
            <a:endParaRPr lang="nb-NO" dirty="0"/>
          </a:p>
        </p:txBody>
      </p:sp>
      <p:sp>
        <p:nvSpPr>
          <p:cNvPr id="9"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10"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11" name="Plassholder for lysbildenummer 5"/>
          <p:cNvSpPr>
            <a:spLocks noGrp="1"/>
          </p:cNvSpPr>
          <p:nvPr>
            <p:ph type="sldNum" sz="quarter" idx="4"/>
          </p:nvPr>
        </p:nvSpPr>
        <p:spPr>
          <a:xfrm>
            <a:off x="6553200" y="6173787"/>
            <a:ext cx="1169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rPr>
                <a:solidFill>
                  <a:prstClr val="black">
                    <a:tint val="75000"/>
                  </a:prstClr>
                </a:solidFill>
              </a:rPr>
              <a:pPr/>
              <a:t>‹#›</a:t>
            </a:fld>
            <a:endParaRPr lang="nb-NO">
              <a:solidFill>
                <a:prstClr val="black">
                  <a:tint val="75000"/>
                </a:prstClr>
              </a:solidFill>
            </a:endParaRPr>
          </a:p>
        </p:txBody>
      </p:sp>
      <p:sp>
        <p:nvSpPr>
          <p:cNvPr id="14" name="Plassholder for innhold 13"/>
          <p:cNvSpPr>
            <a:spLocks noGrp="1"/>
          </p:cNvSpPr>
          <p:nvPr>
            <p:ph sz="quarter" idx="10"/>
          </p:nvPr>
        </p:nvSpPr>
        <p:spPr>
          <a:xfrm>
            <a:off x="457201" y="2082801"/>
            <a:ext cx="8229600" cy="372010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188162236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09373260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18995810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2838416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9540C3D-7D2E-B046-9707-68B92A5A8B5C}" type="datetimeFigureOut">
              <a:t>06.01.2016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391540783"/>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38871055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47688400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89978108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17164651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cstate="print">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55782751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cstate="print">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1956854813"/>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rgbClr val="001A58"/>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cstate="print">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1453379359"/>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Egendefinert oppsett">
    <p:spTree>
      <p:nvGrpSpPr>
        <p:cNvPr id="1" name=""/>
        <p:cNvGrpSpPr/>
        <p:nvPr/>
      </p:nvGrpSpPr>
      <p:grpSpPr>
        <a:xfrm>
          <a:off x="0" y="0"/>
          <a:ext cx="0" cy="0"/>
          <a:chOff x="0" y="0"/>
          <a:chExt cx="0" cy="0"/>
        </a:xfrm>
      </p:grpSpPr>
      <p:sp>
        <p:nvSpPr>
          <p:cNvPr id="3" name="Tittel 1"/>
          <p:cNvSpPr>
            <a:spLocks noGrp="1"/>
          </p:cNvSpPr>
          <p:nvPr>
            <p:ph type="title"/>
          </p:nvPr>
        </p:nvSpPr>
        <p:spPr>
          <a:xfrm>
            <a:off x="457200" y="250092"/>
            <a:ext cx="8229600" cy="593878"/>
          </a:xfrm>
        </p:spPr>
        <p:txBody>
          <a:bodyPr>
            <a:normAutofit/>
          </a:bodyPr>
          <a:lstStyle>
            <a:lvl1pPr>
              <a:defRPr sz="3000">
                <a:solidFill>
                  <a:srgbClr val="C00000"/>
                </a:solidFill>
              </a:defRPr>
            </a:lvl1pPr>
          </a:lstStyle>
          <a:p>
            <a:r>
              <a:rPr lang="nb-NO" dirty="0" smtClean="0"/>
              <a:t>Klikk for å redigere tittelstil</a:t>
            </a:r>
            <a:endParaRPr lang="nb-NO" dirty="0"/>
          </a:p>
        </p:txBody>
      </p:sp>
      <p:sp>
        <p:nvSpPr>
          <p:cNvPr id="4" name="Plassholder for innhold 2"/>
          <p:cNvSpPr>
            <a:spLocks noGrp="1"/>
          </p:cNvSpPr>
          <p:nvPr>
            <p:ph sz="half" idx="1"/>
          </p:nvPr>
        </p:nvSpPr>
        <p:spPr>
          <a:xfrm>
            <a:off x="457200" y="1158949"/>
            <a:ext cx="8229600" cy="2456121"/>
          </a:xfrm>
        </p:spPr>
        <p:txBody>
          <a:bodyPr/>
          <a:lstStyle>
            <a:lvl1pPr marL="342900" indent="-342900">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innhold 3"/>
          <p:cNvSpPr>
            <a:spLocks noGrp="1"/>
          </p:cNvSpPr>
          <p:nvPr>
            <p:ph sz="half" idx="2"/>
          </p:nvPr>
        </p:nvSpPr>
        <p:spPr>
          <a:xfrm>
            <a:off x="457200" y="3732029"/>
            <a:ext cx="8229600" cy="2456121"/>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418767706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539750" y="260350"/>
            <a:ext cx="7543800" cy="1143000"/>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539750" y="1628775"/>
            <a:ext cx="7543800" cy="4467225"/>
          </a:xfrm>
        </p:spPr>
        <p:txBody>
          <a:bodyPr/>
          <a:lstStyle/>
          <a:p>
            <a:endParaRPr lang="nb-NO"/>
          </a:p>
        </p:txBody>
      </p:sp>
      <p:sp>
        <p:nvSpPr>
          <p:cNvPr id="4" name="Plassholder for bunntekst 3"/>
          <p:cNvSpPr>
            <a:spLocks noGrp="1"/>
          </p:cNvSpPr>
          <p:nvPr>
            <p:ph type="ftr" sz="quarter" idx="10"/>
          </p:nvPr>
        </p:nvSpPr>
        <p:spPr>
          <a:xfrm rot="-5400000">
            <a:off x="8077200" y="1752600"/>
            <a:ext cx="1371600" cy="457200"/>
          </a:xfrm>
          <a:prstGeom prst="rect">
            <a:avLst/>
          </a:prstGeom>
        </p:spPr>
        <p:txBody>
          <a:bodyPr/>
          <a:lstStyle>
            <a:lvl1pPr>
              <a:defRPr/>
            </a:lvl1pPr>
          </a:lstStyle>
          <a:p>
            <a:r>
              <a:rPr lang="en-US">
                <a:solidFill>
                  <a:prstClr val="black"/>
                </a:solidFill>
              </a:rPr>
              <a:t>2004</a:t>
            </a:r>
          </a:p>
        </p:txBody>
      </p:sp>
    </p:spTree>
    <p:extLst>
      <p:ext uri="{BB962C8B-B14F-4D97-AF65-F5344CB8AC3E}">
        <p14:creationId xmlns:p14="http://schemas.microsoft.com/office/powerpoint/2010/main" val="7379512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9144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pic>
        <p:nvPicPr>
          <p:cNvPr id="8" name="Bilde 7"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
        <p:nvSpPr>
          <p:cNvPr id="10" name="Rektangel 9"/>
          <p:cNvSpPr/>
          <p:nvPr userDrawn="1"/>
        </p:nvSpPr>
        <p:spPr>
          <a:xfrm>
            <a:off x="7683500" y="5911850"/>
            <a:ext cx="127635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1" name="Title 19"/>
          <p:cNvSpPr>
            <a:spLocks noGrp="1"/>
          </p:cNvSpPr>
          <p:nvPr>
            <p:ph type="ctrTitle"/>
          </p:nvPr>
        </p:nvSpPr>
        <p:spPr>
          <a:xfrm>
            <a:off x="498170" y="2196036"/>
            <a:ext cx="7436468" cy="466880"/>
          </a:xfrm>
        </p:spPr>
        <p:txBody>
          <a:bodyPr>
            <a:noAutofit/>
          </a:bodyPr>
          <a:lstStyle>
            <a:lvl1pPr algn="l">
              <a:defRPr sz="2800">
                <a:solidFill>
                  <a:srgbClr val="FFFFFF"/>
                </a:solidFill>
              </a:defRPr>
            </a:lvl1pPr>
          </a:lstStyle>
          <a:p>
            <a:r>
              <a:rPr lang="nb-NO" smtClean="0"/>
              <a:t>Klikk for å redigere tittelstil</a:t>
            </a:r>
            <a:endParaRPr lang="nb-NO" dirty="0"/>
          </a:p>
        </p:txBody>
      </p:sp>
      <p:sp>
        <p:nvSpPr>
          <p:cNvPr id="12" name="Subtitle 20"/>
          <p:cNvSpPr>
            <a:spLocks noGrp="1"/>
          </p:cNvSpPr>
          <p:nvPr>
            <p:ph type="subTitle" idx="1"/>
          </p:nvPr>
        </p:nvSpPr>
        <p:spPr>
          <a:xfrm>
            <a:off x="498170" y="2794020"/>
            <a:ext cx="6400800" cy="516192"/>
          </a:xfrm>
        </p:spPr>
        <p:txBody>
          <a:bodyPr>
            <a:normAutofit/>
          </a:bodyPr>
          <a:lstStyle>
            <a:lvl1pPr marL="0" indent="0">
              <a:buFontTx/>
              <a:buNone/>
              <a:defRPr sz="2000">
                <a:solidFill>
                  <a:srgbClr val="FFFFFF"/>
                </a:solidFill>
              </a:defRPr>
            </a:lvl1pPr>
          </a:lstStyle>
          <a:p>
            <a:r>
              <a:rPr lang="nb-NO" smtClean="0"/>
              <a:t>Klikk for å redigere undertittelstil i malen</a:t>
            </a:r>
            <a:endParaRPr lang="nb-NO"/>
          </a:p>
        </p:txBody>
      </p:sp>
    </p:spTree>
    <p:extLst>
      <p:ext uri="{BB962C8B-B14F-4D97-AF65-F5344CB8AC3E}">
        <p14:creationId xmlns:p14="http://schemas.microsoft.com/office/powerpoint/2010/main" val="34957958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10.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png"/><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9"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8.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4.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6.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heme" Target="../theme/theme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947510"/>
            <a:ext cx="82296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2090509"/>
            <a:ext cx="8229600" cy="3502361"/>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06.01.2016</a:t>
            </a:fld>
            <a:endParaRPr lang="nb-NO"/>
          </a:p>
        </p:txBody>
      </p:sp>
      <p:sp>
        <p:nvSpPr>
          <p:cNvPr id="5"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173787"/>
            <a:ext cx="1169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7" name="Bilde 6" descr="ks_hovedlogo_rgb.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81815" y="6157913"/>
            <a:ext cx="762135" cy="380709"/>
          </a:xfrm>
          <a:prstGeom prst="rect">
            <a:avLst/>
          </a:prstGeom>
        </p:spPr>
      </p:pic>
    </p:spTree>
    <p:extLst>
      <p:ext uri="{BB962C8B-B14F-4D97-AF65-F5344CB8AC3E}">
        <p14:creationId xmlns:p14="http://schemas.microsoft.com/office/powerpoint/2010/main" val="552726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1" r:id="rId3"/>
    <p:sldLayoutId id="2147483703" r:id="rId4"/>
    <p:sldLayoutId id="2147483704" r:id="rId5"/>
    <p:sldLayoutId id="2147483705" r:id="rId6"/>
    <p:sldLayoutId id="2147483706" r:id="rId7"/>
    <p:sldLayoutId id="2147483707" r:id="rId8"/>
    <p:sldLayoutId id="2147483708" r:id="rId9"/>
    <p:sldLayoutId id="2147483649" r:id="rId10"/>
    <p:sldLayoutId id="2147483709" r:id="rId11"/>
    <p:sldLayoutId id="2147483710" r:id="rId12"/>
  </p:sldLayoutIdLst>
  <p:timing>
    <p:tnLst>
      <p:par>
        <p:cTn id="1" dur="indefinite" restart="never" nodeType="tmRoot"/>
      </p:par>
    </p:tnLst>
  </p:timing>
  <p:txStyles>
    <p:titleStyle>
      <a:lvl1pPr algn="l" defTabSz="457200" rtl="0" eaLnBrk="1" latinLnBrk="0" hangingPunct="1">
        <a:spcBef>
          <a:spcPct val="0"/>
        </a:spcBef>
        <a:buNone/>
        <a:defRPr sz="30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947510"/>
            <a:ext cx="82296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2090509"/>
            <a:ext cx="8229600" cy="3502361"/>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5"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Plassholder for lysbildenummer 5"/>
          <p:cNvSpPr>
            <a:spLocks noGrp="1"/>
          </p:cNvSpPr>
          <p:nvPr>
            <p:ph type="sldNum" sz="quarter" idx="4"/>
          </p:nvPr>
        </p:nvSpPr>
        <p:spPr>
          <a:xfrm>
            <a:off x="6553200" y="6173787"/>
            <a:ext cx="1169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rPr>
                <a:solidFill>
                  <a:prstClr val="black">
                    <a:tint val="75000"/>
                  </a:prstClr>
                </a:solidFill>
              </a:rPr>
              <a:pPr/>
              <a:t>‹#›</a:t>
            </a:fld>
            <a:endParaRPr lang="nb-NO">
              <a:solidFill>
                <a:prstClr val="black">
                  <a:tint val="75000"/>
                </a:prstClr>
              </a:solidFill>
            </a:endParaRPr>
          </a:p>
        </p:txBody>
      </p:sp>
      <p:pic>
        <p:nvPicPr>
          <p:cNvPr id="7" name="Bilde 6" descr="ks_hovedlogo_rgb.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81815" y="6157913"/>
            <a:ext cx="762135" cy="380709"/>
          </a:xfrm>
          <a:prstGeom prst="rect">
            <a:avLst/>
          </a:prstGeom>
        </p:spPr>
      </p:pic>
    </p:spTree>
    <p:extLst>
      <p:ext uri="{BB962C8B-B14F-4D97-AF65-F5344CB8AC3E}">
        <p14:creationId xmlns:p14="http://schemas.microsoft.com/office/powerpoint/2010/main" val="2381365268"/>
      </p:ext>
    </p:extLst>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 id="2147484556" r:id="rId12"/>
  </p:sldLayoutIdLst>
  <p:timing>
    <p:tnLst>
      <p:par>
        <p:cTn id="1" dur="indefinite" restart="never" nodeType="tmRoot"/>
      </p:par>
    </p:tnLst>
  </p:timing>
  <p:txStyles>
    <p:titleStyle>
      <a:lvl1pPr algn="l" defTabSz="457200" rtl="0" eaLnBrk="1" latinLnBrk="0" hangingPunct="1">
        <a:spcBef>
          <a:spcPct val="0"/>
        </a:spcBef>
        <a:buNone/>
        <a:defRPr sz="30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182137576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155759545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78767"/>
            <a:ext cx="8229600" cy="954118"/>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1205713"/>
            <a:ext cx="8229600" cy="4887590"/>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a:solidFill>
                <a:prstClr val="black">
                  <a:tint val="75000"/>
                </a:prstClr>
              </a:solidFill>
            </a:endParaRPr>
          </a:p>
        </p:txBody>
      </p:sp>
      <p:sp>
        <p:nvSpPr>
          <p:cNvPr id="5"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Plassholder for lysbildenummer 5"/>
          <p:cNvSpPr>
            <a:spLocks noGrp="1"/>
          </p:cNvSpPr>
          <p:nvPr>
            <p:ph type="sldNum" sz="quarter" idx="4"/>
          </p:nvPr>
        </p:nvSpPr>
        <p:spPr>
          <a:xfrm>
            <a:off x="6553200" y="6173787"/>
            <a:ext cx="1169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rPr>
                <a:solidFill>
                  <a:prstClr val="black">
                    <a:tint val="75000"/>
                  </a:prstClr>
                </a:solidFill>
              </a:rPr>
              <a:pPr/>
              <a:t>‹#›</a:t>
            </a:fld>
            <a:endParaRPr lang="nb-NO">
              <a:solidFill>
                <a:prstClr val="black">
                  <a:tint val="75000"/>
                </a:prstClr>
              </a:solidFill>
            </a:endParaRPr>
          </a:p>
        </p:txBody>
      </p:sp>
      <p:pic>
        <p:nvPicPr>
          <p:cNvPr id="7" name="Bilde 6" descr="ks_hovedlogo_rgb.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81815" y="6157913"/>
            <a:ext cx="762135" cy="380709"/>
          </a:xfrm>
          <a:prstGeom prst="rect">
            <a:avLst/>
          </a:prstGeom>
        </p:spPr>
      </p:pic>
    </p:spTree>
    <p:extLst>
      <p:ext uri="{BB962C8B-B14F-4D97-AF65-F5344CB8AC3E}">
        <p14:creationId xmlns:p14="http://schemas.microsoft.com/office/powerpoint/2010/main" val="3963134170"/>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4528" r:id="rId8"/>
  </p:sldLayoutIdLst>
  <p:timing>
    <p:tnLst>
      <p:par>
        <p:cTn id="1" dur="indefinite" restart="never" nodeType="tmRoot"/>
      </p:par>
    </p:tnLst>
  </p:timing>
  <p:hf hdr="0" ftr="0" dt="0"/>
  <p:txStyles>
    <p:titleStyle>
      <a:lvl1pPr algn="l" defTabSz="457200" rtl="0" eaLnBrk="1" latinLnBrk="0" hangingPunct="1">
        <a:spcBef>
          <a:spcPct val="0"/>
        </a:spcBef>
        <a:buNone/>
        <a:defRPr sz="3000" kern="1200">
          <a:solidFill>
            <a:srgbClr val="C00000"/>
          </a:solidFill>
          <a:latin typeface="+mj-lt"/>
          <a:ea typeface="+mj-ea"/>
          <a:cs typeface="+mj-cs"/>
        </a:defRPr>
      </a:lvl1pPr>
    </p:titleStyle>
    <p:bodyStyle>
      <a:lvl1pPr marL="342900" indent="-342900" algn="l" defTabSz="457200" rtl="0" eaLnBrk="1" latinLnBrk="0" hangingPunct="1">
        <a:spcBef>
          <a:spcPct val="20000"/>
        </a:spcBef>
        <a:buFont typeface="Wingdings" panose="05000000000000000000" pitchFamily="2" charset="2"/>
        <a:buChar char="§"/>
        <a:defRPr sz="22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2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947510"/>
            <a:ext cx="82296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2090509"/>
            <a:ext cx="8229600" cy="3502361"/>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5"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Plassholder for lysbildenummer 5"/>
          <p:cNvSpPr>
            <a:spLocks noGrp="1"/>
          </p:cNvSpPr>
          <p:nvPr>
            <p:ph type="sldNum" sz="quarter" idx="4"/>
          </p:nvPr>
        </p:nvSpPr>
        <p:spPr>
          <a:xfrm>
            <a:off x="6553200" y="6173787"/>
            <a:ext cx="1169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rPr>
                <a:solidFill>
                  <a:prstClr val="black">
                    <a:tint val="75000"/>
                  </a:prstClr>
                </a:solidFill>
              </a:rPr>
              <a:pPr/>
              <a:t>‹#›</a:t>
            </a:fld>
            <a:endParaRPr lang="nb-NO">
              <a:solidFill>
                <a:prstClr val="black">
                  <a:tint val="75000"/>
                </a:prstClr>
              </a:solidFill>
            </a:endParaRPr>
          </a:p>
        </p:txBody>
      </p:sp>
      <p:pic>
        <p:nvPicPr>
          <p:cNvPr id="7" name="Bilde 6" descr="ks_hovedlogo_rgb.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81815" y="6157913"/>
            <a:ext cx="762135" cy="380709"/>
          </a:xfrm>
          <a:prstGeom prst="rect">
            <a:avLst/>
          </a:prstGeom>
        </p:spPr>
      </p:pic>
    </p:spTree>
    <p:extLst>
      <p:ext uri="{BB962C8B-B14F-4D97-AF65-F5344CB8AC3E}">
        <p14:creationId xmlns:p14="http://schemas.microsoft.com/office/powerpoint/2010/main" val="2560226057"/>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Lst>
  <p:timing>
    <p:tnLst>
      <p:par>
        <p:cTn id="1" dur="indefinite" restart="never" nodeType="tmRoot"/>
      </p:par>
    </p:tnLst>
  </p:timing>
  <p:txStyles>
    <p:titleStyle>
      <a:lvl1pPr algn="l" defTabSz="457200" rtl="0" eaLnBrk="1" latinLnBrk="0" hangingPunct="1">
        <a:spcBef>
          <a:spcPct val="0"/>
        </a:spcBef>
        <a:buNone/>
        <a:defRPr sz="30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206B8E8-8B42-484B-8267-A26DBB1CDD56}" type="datetimeFigureOut">
              <a:rPr lang="nb-NO" smtClean="0">
                <a:solidFill>
                  <a:prstClr val="black">
                    <a:tint val="75000"/>
                  </a:prstClr>
                </a:solidFill>
              </a:rPr>
              <a:pPr defTabSz="914400"/>
              <a:t>06.01.2016</a:t>
            </a:fld>
            <a:endParaRPr lang="nb-NO">
              <a:solidFill>
                <a:prstClr val="black">
                  <a:tint val="75000"/>
                </a:prstClr>
              </a:solidFill>
            </a:endParaRP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nb-NO">
              <a:solidFill>
                <a:prstClr val="black">
                  <a:tint val="75000"/>
                </a:prstClr>
              </a:solidFill>
            </a:endParaRP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51B28B8-563E-4B5D-85D1-06C44696B41F}" type="slidenum">
              <a:rPr lang="nb-NO" smtClean="0">
                <a:solidFill>
                  <a:prstClr val="black">
                    <a:tint val="75000"/>
                  </a:prstClr>
                </a:solidFill>
              </a:rPr>
              <a:pPr defTabSz="914400"/>
              <a:t>‹#›</a:t>
            </a:fld>
            <a:endParaRPr lang="nb-NO">
              <a:solidFill>
                <a:prstClr val="black">
                  <a:tint val="75000"/>
                </a:prstClr>
              </a:solidFill>
            </a:endParaRPr>
          </a:p>
        </p:txBody>
      </p:sp>
    </p:spTree>
    <p:extLst>
      <p:ext uri="{BB962C8B-B14F-4D97-AF65-F5344CB8AC3E}">
        <p14:creationId xmlns:p14="http://schemas.microsoft.com/office/powerpoint/2010/main" val="1801036464"/>
      </p:ext>
    </p:extLst>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 id="214748446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78767"/>
            <a:ext cx="8229600" cy="954118"/>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1205713"/>
            <a:ext cx="8229600" cy="4887590"/>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a:solidFill>
                <a:prstClr val="black">
                  <a:tint val="75000"/>
                </a:prstClr>
              </a:solidFill>
            </a:endParaRPr>
          </a:p>
        </p:txBody>
      </p:sp>
      <p:sp>
        <p:nvSpPr>
          <p:cNvPr id="5"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Plassholder for lysbildenummer 5"/>
          <p:cNvSpPr>
            <a:spLocks noGrp="1"/>
          </p:cNvSpPr>
          <p:nvPr>
            <p:ph type="sldNum" sz="quarter" idx="4"/>
          </p:nvPr>
        </p:nvSpPr>
        <p:spPr>
          <a:xfrm>
            <a:off x="6553200" y="6173787"/>
            <a:ext cx="1169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rPr>
                <a:solidFill>
                  <a:prstClr val="black">
                    <a:tint val="75000"/>
                  </a:prstClr>
                </a:solidFill>
              </a:rPr>
              <a:pPr/>
              <a:t>‹#›</a:t>
            </a:fld>
            <a:endParaRPr lang="nb-NO">
              <a:solidFill>
                <a:prstClr val="black">
                  <a:tint val="75000"/>
                </a:prstClr>
              </a:solidFill>
            </a:endParaRPr>
          </a:p>
        </p:txBody>
      </p:sp>
      <p:pic>
        <p:nvPicPr>
          <p:cNvPr id="7" name="Bilde 6" descr="ks_hovedlogo_rgb.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81815" y="6157913"/>
            <a:ext cx="762135" cy="380709"/>
          </a:xfrm>
          <a:prstGeom prst="rect">
            <a:avLst/>
          </a:prstGeom>
        </p:spPr>
      </p:pic>
    </p:spTree>
    <p:extLst>
      <p:ext uri="{BB962C8B-B14F-4D97-AF65-F5344CB8AC3E}">
        <p14:creationId xmlns:p14="http://schemas.microsoft.com/office/powerpoint/2010/main" val="3711941448"/>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Lst>
  <p:timing>
    <p:tnLst>
      <p:par>
        <p:cTn id="1" dur="indefinite" restart="never" nodeType="tmRoot"/>
      </p:par>
    </p:tnLst>
  </p:timing>
  <p:hf hdr="0" ftr="0" dt="0"/>
  <p:txStyles>
    <p:titleStyle>
      <a:lvl1pPr algn="l" defTabSz="457200" rtl="0" eaLnBrk="1" latinLnBrk="0" hangingPunct="1">
        <a:spcBef>
          <a:spcPct val="0"/>
        </a:spcBef>
        <a:buNone/>
        <a:defRPr sz="3000" kern="1200">
          <a:solidFill>
            <a:srgbClr val="C00000"/>
          </a:solidFill>
          <a:latin typeface="+mj-lt"/>
          <a:ea typeface="+mj-ea"/>
          <a:cs typeface="+mj-cs"/>
        </a:defRPr>
      </a:lvl1pPr>
    </p:titleStyle>
    <p:bodyStyle>
      <a:lvl1pPr marL="342900" indent="-342900" algn="l" defTabSz="457200" rtl="0" eaLnBrk="1" latinLnBrk="0" hangingPunct="1">
        <a:spcBef>
          <a:spcPct val="20000"/>
        </a:spcBef>
        <a:buFont typeface="Wingdings" panose="05000000000000000000" pitchFamily="2" charset="2"/>
        <a:buChar char="§"/>
        <a:defRPr sz="22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2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889088574"/>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 id="2147484484" r:id="rId12"/>
  </p:sldLayoutIdLst>
  <p:timing>
    <p:tnLst>
      <p:par>
        <p:cTn id="1" dur="indefinite" restart="never" nodeType="tmRoot"/>
      </p:par>
    </p:tnLst>
  </p:timing>
  <p:hf sldNum="0" hdr="0" ftr="0" dt="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947510"/>
            <a:ext cx="82296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2090509"/>
            <a:ext cx="8229600" cy="3502361"/>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rPr lang="nb-NO">
                <a:solidFill>
                  <a:prstClr val="black">
                    <a:tint val="75000"/>
                  </a:prstClr>
                </a:solidFill>
              </a:rPr>
              <a:pPr/>
              <a:t>06.01.2016</a:t>
            </a:fld>
            <a:endParaRPr lang="nb-NO">
              <a:solidFill>
                <a:prstClr val="black">
                  <a:tint val="75000"/>
                </a:prstClr>
              </a:solidFill>
            </a:endParaRPr>
          </a:p>
        </p:txBody>
      </p:sp>
      <p:sp>
        <p:nvSpPr>
          <p:cNvPr id="5"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Plassholder for lysbildenummer 5"/>
          <p:cNvSpPr>
            <a:spLocks noGrp="1"/>
          </p:cNvSpPr>
          <p:nvPr>
            <p:ph type="sldNum" sz="quarter" idx="4"/>
          </p:nvPr>
        </p:nvSpPr>
        <p:spPr>
          <a:xfrm>
            <a:off x="6553200" y="6173787"/>
            <a:ext cx="1169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rPr>
                <a:solidFill>
                  <a:prstClr val="black">
                    <a:tint val="75000"/>
                  </a:prstClr>
                </a:solidFill>
              </a:rPr>
              <a:pPr/>
              <a:t>‹#›</a:t>
            </a:fld>
            <a:endParaRPr lang="nb-NO">
              <a:solidFill>
                <a:prstClr val="black">
                  <a:tint val="75000"/>
                </a:prstClr>
              </a:solidFill>
            </a:endParaRPr>
          </a:p>
        </p:txBody>
      </p:sp>
      <p:pic>
        <p:nvPicPr>
          <p:cNvPr id="7" name="Bilde 6" descr="ks_hovedlogo_rgb.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81815" y="6157913"/>
            <a:ext cx="762135" cy="380709"/>
          </a:xfrm>
          <a:prstGeom prst="rect">
            <a:avLst/>
          </a:prstGeom>
        </p:spPr>
      </p:pic>
    </p:spTree>
    <p:extLst>
      <p:ext uri="{BB962C8B-B14F-4D97-AF65-F5344CB8AC3E}">
        <p14:creationId xmlns:p14="http://schemas.microsoft.com/office/powerpoint/2010/main" val="3173623770"/>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Lst>
  <p:timing>
    <p:tnLst>
      <p:par>
        <p:cTn id="1" dur="indefinite" restart="never" nodeType="tmRoot"/>
      </p:par>
    </p:tnLst>
  </p:timing>
  <p:txStyles>
    <p:titleStyle>
      <a:lvl1pPr algn="l" defTabSz="457200" rtl="0" eaLnBrk="1" latinLnBrk="0" hangingPunct="1">
        <a:spcBef>
          <a:spcPct val="0"/>
        </a:spcBef>
        <a:buNone/>
        <a:defRPr sz="30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00.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00.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00.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5.xml"/><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8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8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86.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3.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hemeOverride" Target="../theme/themeOverride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ctrTitle"/>
          </p:nvPr>
        </p:nvSpPr>
        <p:spPr>
          <a:xfrm>
            <a:off x="498170" y="2445144"/>
            <a:ext cx="8087030" cy="466880"/>
          </a:xfrm>
        </p:spPr>
        <p:txBody>
          <a:bodyPr/>
          <a:lstStyle/>
          <a:p>
            <a:r>
              <a:rPr lang="nb-NO" b="1" dirty="0"/>
              <a:t/>
            </a:r>
            <a:br>
              <a:rPr lang="nb-NO" b="1" dirty="0"/>
            </a:br>
            <a:r>
              <a:rPr lang="nb-NO" b="1" dirty="0" smtClean="0"/>
              <a:t>Nytt inntektssystem</a:t>
            </a:r>
            <a:r>
              <a:rPr lang="nb-NO" b="1" dirty="0"/>
              <a:t/>
            </a:r>
            <a:br>
              <a:rPr lang="nb-NO" b="1" dirty="0"/>
            </a:br>
            <a:r>
              <a:rPr lang="nb-NO" b="1" dirty="0"/>
              <a:t>  </a:t>
            </a:r>
            <a:r>
              <a:rPr lang="nb-NO" sz="4800" b="1" dirty="0"/>
              <a:t/>
            </a:r>
            <a:br>
              <a:rPr lang="nb-NO" sz="4800" b="1" dirty="0"/>
            </a:br>
            <a:endParaRPr lang="nb-NO" sz="4800" b="1" dirty="0"/>
          </a:p>
        </p:txBody>
      </p:sp>
      <p:sp>
        <p:nvSpPr>
          <p:cNvPr id="7" name="Undertittel 6"/>
          <p:cNvSpPr>
            <a:spLocks noGrp="1"/>
          </p:cNvSpPr>
          <p:nvPr>
            <p:ph type="subTitle" idx="1"/>
          </p:nvPr>
        </p:nvSpPr>
        <p:spPr>
          <a:xfrm>
            <a:off x="498170" y="3170120"/>
            <a:ext cx="6400800" cy="516192"/>
          </a:xfrm>
        </p:spPr>
        <p:txBody>
          <a:bodyPr>
            <a:normAutofit/>
          </a:bodyPr>
          <a:lstStyle/>
          <a:p>
            <a:r>
              <a:rPr lang="nb-NO" sz="2400" dirty="0" smtClean="0"/>
              <a:t>Rune Bye Spydeberg, 6. januar </a:t>
            </a:r>
            <a:endParaRPr lang="nb-NO" sz="2400" dirty="0"/>
          </a:p>
        </p:txBody>
      </p:sp>
    </p:spTree>
    <p:extLst>
      <p:ext uri="{BB962C8B-B14F-4D97-AF65-F5344CB8AC3E}">
        <p14:creationId xmlns:p14="http://schemas.microsoft.com/office/powerpoint/2010/main" val="2953483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376010"/>
            <a:ext cx="8229600" cy="1143000"/>
          </a:xfrm>
        </p:spPr>
        <p:txBody>
          <a:bodyPr/>
          <a:lstStyle/>
          <a:p>
            <a:r>
              <a:rPr lang="nb-NO" dirty="0" smtClean="0"/>
              <a:t>Forslag på endringer i kostnadsnøklene</a:t>
            </a:r>
            <a:endParaRPr lang="nb-NO" dirty="0"/>
          </a:p>
        </p:txBody>
      </p:sp>
      <p:sp>
        <p:nvSpPr>
          <p:cNvPr id="3" name="Rektangel 2"/>
          <p:cNvSpPr/>
          <p:nvPr/>
        </p:nvSpPr>
        <p:spPr>
          <a:xfrm>
            <a:off x="457200" y="1779389"/>
            <a:ext cx="7474689" cy="5213735"/>
          </a:xfrm>
          <a:prstGeom prst="rect">
            <a:avLst/>
          </a:prstGeom>
        </p:spPr>
        <p:txBody>
          <a:bodyPr wrap="square">
            <a:spAutoFit/>
          </a:bodyPr>
          <a:lstStyle/>
          <a:p>
            <a:pPr marL="342900" indent="-342900">
              <a:spcBef>
                <a:spcPct val="20000"/>
              </a:spcBef>
              <a:buFont typeface="Arial"/>
              <a:buChar char="•"/>
            </a:pPr>
            <a:r>
              <a:rPr lang="nb-NO" sz="2000" b="1" dirty="0">
                <a:solidFill>
                  <a:srgbClr val="001A58"/>
                </a:solidFill>
              </a:rPr>
              <a:t>Grunnskole: </a:t>
            </a:r>
            <a:r>
              <a:rPr lang="nb-NO" sz="2000" dirty="0">
                <a:solidFill>
                  <a:srgbClr val="001A58"/>
                </a:solidFill>
              </a:rPr>
              <a:t>Kriteriet norskfødte 6-15 år med innvandrerforeldre </a:t>
            </a:r>
            <a:r>
              <a:rPr lang="nb-NO" sz="2000" dirty="0" smtClean="0">
                <a:solidFill>
                  <a:srgbClr val="001A58"/>
                </a:solidFill>
              </a:rPr>
              <a:t>				(</a:t>
            </a:r>
            <a:r>
              <a:rPr lang="nb-NO" sz="2000" dirty="0" err="1" smtClean="0">
                <a:solidFill>
                  <a:srgbClr val="001A58"/>
                </a:solidFill>
              </a:rPr>
              <a:t>ekskl</a:t>
            </a:r>
            <a:r>
              <a:rPr lang="nb-NO" sz="2000" dirty="0" smtClean="0">
                <a:solidFill>
                  <a:srgbClr val="001A58"/>
                </a:solidFill>
              </a:rPr>
              <a:t> </a:t>
            </a:r>
            <a:r>
              <a:rPr lang="nb-NO" sz="2000" dirty="0">
                <a:solidFill>
                  <a:srgbClr val="001A58"/>
                </a:solidFill>
              </a:rPr>
              <a:t>Skandinavia) tas ut.</a:t>
            </a:r>
          </a:p>
          <a:p>
            <a:pPr marL="342900" indent="-342900">
              <a:spcBef>
                <a:spcPct val="20000"/>
              </a:spcBef>
              <a:buFont typeface="Arial"/>
              <a:buChar char="•"/>
            </a:pPr>
            <a:endParaRPr lang="nb-NO" sz="2000" b="1" dirty="0">
              <a:solidFill>
                <a:srgbClr val="001A58"/>
              </a:solidFill>
            </a:endParaRPr>
          </a:p>
          <a:p>
            <a:pPr marL="342900" indent="-342900">
              <a:spcBef>
                <a:spcPct val="20000"/>
              </a:spcBef>
              <a:buFont typeface="Arial"/>
              <a:buChar char="•"/>
            </a:pPr>
            <a:r>
              <a:rPr lang="nb-NO" sz="2000" b="1" dirty="0" smtClean="0">
                <a:solidFill>
                  <a:srgbClr val="001A58"/>
                </a:solidFill>
              </a:rPr>
              <a:t>Pleie </a:t>
            </a:r>
            <a:r>
              <a:rPr lang="nb-NO" sz="2000" b="1" dirty="0">
                <a:solidFill>
                  <a:srgbClr val="001A58"/>
                </a:solidFill>
              </a:rPr>
              <a:t>og omsorg: </a:t>
            </a:r>
            <a:r>
              <a:rPr lang="nb-NO" sz="2000" dirty="0">
                <a:solidFill>
                  <a:srgbClr val="001A58"/>
                </a:solidFill>
              </a:rPr>
              <a:t>Ingen endringer i kriterier.  Innbyggere 0-66 år </a:t>
            </a:r>
            <a:r>
              <a:rPr lang="nb-NO" sz="2000" dirty="0" smtClean="0">
                <a:solidFill>
                  <a:srgbClr val="001A58"/>
                </a:solidFill>
              </a:rPr>
              <a:t>vektet opp</a:t>
            </a:r>
            <a:r>
              <a:rPr lang="nb-NO" sz="2000" dirty="0">
                <a:solidFill>
                  <a:srgbClr val="001A58"/>
                </a:solidFill>
              </a:rPr>
              <a:t>, mens innbyggere 90 år og over og psykisk utviklingshemmede 16 år </a:t>
            </a:r>
            <a:r>
              <a:rPr lang="nb-NO" sz="2000" dirty="0" smtClean="0">
                <a:solidFill>
                  <a:srgbClr val="001A58"/>
                </a:solidFill>
              </a:rPr>
              <a:t>og </a:t>
            </a:r>
            <a:r>
              <a:rPr lang="nb-NO" sz="2000" dirty="0">
                <a:solidFill>
                  <a:srgbClr val="001A58"/>
                </a:solidFill>
              </a:rPr>
              <a:t>over vektes </a:t>
            </a:r>
            <a:r>
              <a:rPr lang="nb-NO" sz="2000" dirty="0" smtClean="0">
                <a:solidFill>
                  <a:srgbClr val="001A58"/>
                </a:solidFill>
              </a:rPr>
              <a:t>ned </a:t>
            </a:r>
            <a:endParaRPr lang="nb-NO" sz="2000" dirty="0">
              <a:solidFill>
                <a:srgbClr val="001A58"/>
              </a:solidFill>
            </a:endParaRPr>
          </a:p>
          <a:p>
            <a:pPr marL="800100" lvl="3" indent="-342900">
              <a:spcBef>
                <a:spcPct val="20000"/>
              </a:spcBef>
              <a:buFont typeface="Arial"/>
              <a:buChar char="•"/>
            </a:pPr>
            <a:r>
              <a:rPr lang="nb-NO" sz="2000" b="1" dirty="0">
                <a:solidFill>
                  <a:srgbClr val="001A58"/>
                </a:solidFill>
              </a:rPr>
              <a:t>Nedvektingen av psykisk utviklingshemmede vil også berøre toppfinansieringsordningen for ressurskrevende tjenester.</a:t>
            </a:r>
          </a:p>
          <a:p>
            <a:pPr marL="342900" indent="-342900">
              <a:spcBef>
                <a:spcPct val="20000"/>
              </a:spcBef>
              <a:buFont typeface="Arial"/>
              <a:buChar char="•"/>
            </a:pPr>
            <a:endParaRPr lang="nb-NO" sz="2000" b="1" dirty="0">
              <a:solidFill>
                <a:srgbClr val="001A58"/>
              </a:solidFill>
            </a:endParaRPr>
          </a:p>
          <a:p>
            <a:pPr marL="342900" indent="-342900">
              <a:spcBef>
                <a:spcPct val="20000"/>
              </a:spcBef>
              <a:buFont typeface="Arial"/>
              <a:buChar char="•"/>
            </a:pPr>
            <a:r>
              <a:rPr lang="nb-NO" sz="2000" b="1" dirty="0">
                <a:solidFill>
                  <a:srgbClr val="001A58"/>
                </a:solidFill>
              </a:rPr>
              <a:t>Barnehager: </a:t>
            </a:r>
            <a:r>
              <a:rPr lang="nb-NO" sz="2000" dirty="0">
                <a:solidFill>
                  <a:srgbClr val="001A58"/>
                </a:solidFill>
              </a:rPr>
              <a:t>Ingen endring i kriterier. </a:t>
            </a:r>
          </a:p>
          <a:p>
            <a:pPr marL="800100" lvl="2" indent="-342900">
              <a:spcBef>
                <a:spcPct val="20000"/>
              </a:spcBef>
              <a:buFont typeface="Arial"/>
              <a:buChar char="•"/>
            </a:pPr>
            <a:r>
              <a:rPr lang="nb-NO" sz="2000" dirty="0">
                <a:solidFill>
                  <a:srgbClr val="001A58"/>
                </a:solidFill>
              </a:rPr>
              <a:t>Men skissert en alternativ modell der den viktigste forskjellen er at utdanningskriteriet erstattes med antall heltidsansatte 20-44 år. Den alternative modellen har noe lavere forklaringskraft, men vurderes også som et godt alternativ</a:t>
            </a:r>
          </a:p>
          <a:p>
            <a:pPr marL="342900" indent="-342900">
              <a:spcBef>
                <a:spcPct val="20000"/>
              </a:spcBef>
              <a:buFont typeface="Arial"/>
              <a:buChar char="•"/>
            </a:pPr>
            <a:endParaRPr lang="nb-NO" sz="2400" b="1" dirty="0">
              <a:solidFill>
                <a:srgbClr val="001A58"/>
              </a:solidFill>
            </a:endParaRPr>
          </a:p>
        </p:txBody>
      </p:sp>
    </p:spTree>
    <p:extLst>
      <p:ext uri="{BB962C8B-B14F-4D97-AF65-F5344CB8AC3E}">
        <p14:creationId xmlns:p14="http://schemas.microsoft.com/office/powerpoint/2010/main" val="300268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quarter" idx="10"/>
          </p:nvPr>
        </p:nvSpPr>
        <p:spPr>
          <a:xfrm>
            <a:off x="457201" y="1148316"/>
            <a:ext cx="8229600" cy="4654589"/>
          </a:xfrm>
        </p:spPr>
        <p:txBody>
          <a:bodyPr>
            <a:normAutofit fontScale="85000" lnSpcReduction="20000"/>
          </a:bodyPr>
          <a:lstStyle/>
          <a:p>
            <a:r>
              <a:rPr lang="nb-NO" b="1" dirty="0" smtClean="0"/>
              <a:t>Kommunehelse</a:t>
            </a:r>
            <a:r>
              <a:rPr lang="nb-NO" b="1" dirty="0"/>
              <a:t>: </a:t>
            </a:r>
            <a:r>
              <a:rPr lang="nb-NO" dirty="0"/>
              <a:t>Det legges større vekt på kriteriet innbyggere 67 år og over samtidig som kriteriet for dødelighet tas </a:t>
            </a:r>
            <a:r>
              <a:rPr lang="nb-NO" dirty="0" smtClean="0"/>
              <a:t>ut</a:t>
            </a:r>
            <a:endParaRPr lang="nb-NO" dirty="0"/>
          </a:p>
          <a:p>
            <a:endParaRPr lang="nb-NO" b="1" dirty="0" smtClean="0"/>
          </a:p>
          <a:p>
            <a:r>
              <a:rPr lang="nb-NO" b="1" dirty="0" smtClean="0"/>
              <a:t>Barnevern</a:t>
            </a:r>
            <a:r>
              <a:rPr lang="nb-NO" b="1" dirty="0"/>
              <a:t>: </a:t>
            </a:r>
            <a:r>
              <a:rPr lang="nb-NO" dirty="0"/>
              <a:t>Ingen endringer i kriterier. Større vekt på kriteriet barn 0-15 år med enslig forsørger og personer med lav inntekt, mens innbyggere 0-22 år får mindre vekt.</a:t>
            </a:r>
          </a:p>
          <a:p>
            <a:endParaRPr lang="nb-NO" b="1" dirty="0" smtClean="0"/>
          </a:p>
          <a:p>
            <a:r>
              <a:rPr lang="nb-NO" sz="2800" b="1" dirty="0" smtClean="0"/>
              <a:t>Sosialhjelp</a:t>
            </a:r>
            <a:r>
              <a:rPr lang="nb-NO" sz="2800" b="1" dirty="0"/>
              <a:t>: </a:t>
            </a:r>
            <a:r>
              <a:rPr lang="nb-NO" sz="2800" dirty="0"/>
              <a:t>Urbanitetskriteriet erstattes med kriteriet aleneboende 30-66 år. Dette gjør også at vektingen mellom kriteriene endres.</a:t>
            </a:r>
          </a:p>
          <a:p>
            <a:endParaRPr lang="nb-NO" b="1" dirty="0" smtClean="0"/>
          </a:p>
          <a:p>
            <a:r>
              <a:rPr lang="nb-NO" b="1" dirty="0" smtClean="0"/>
              <a:t>Landbruk</a:t>
            </a:r>
            <a:r>
              <a:rPr lang="nb-NO" dirty="0"/>
              <a:t>: Kriteriet areal dyrket mark går ut. Kriteriet antall jordbruksbedrifter vektes betydelig opp.</a:t>
            </a:r>
          </a:p>
          <a:p>
            <a:endParaRPr lang="nb-NO" b="1" dirty="0" smtClean="0"/>
          </a:p>
          <a:p>
            <a:r>
              <a:rPr lang="nb-NO" b="1" dirty="0" smtClean="0"/>
              <a:t>Administrasjon</a:t>
            </a:r>
            <a:r>
              <a:rPr lang="nb-NO" b="1" dirty="0"/>
              <a:t>: </a:t>
            </a:r>
            <a:r>
              <a:rPr lang="nb-NO" dirty="0"/>
              <a:t>Ingen endring i kriterier.</a:t>
            </a:r>
          </a:p>
          <a:p>
            <a:endParaRPr lang="nb-NO" dirty="0"/>
          </a:p>
        </p:txBody>
      </p:sp>
    </p:spTree>
    <p:extLst>
      <p:ext uri="{BB962C8B-B14F-4D97-AF65-F5344CB8AC3E}">
        <p14:creationId xmlns:p14="http://schemas.microsoft.com/office/powerpoint/2010/main" val="223594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384630"/>
            <a:ext cx="8229600" cy="1132114"/>
          </a:xfrm>
        </p:spPr>
        <p:txBody>
          <a:bodyPr/>
          <a:lstStyle/>
          <a:p>
            <a:r>
              <a:rPr lang="nb-NO" b="1" dirty="0" smtClean="0">
                <a:solidFill>
                  <a:srgbClr val="C00000"/>
                </a:solidFill>
              </a:rPr>
              <a:t>Spydeberg, Askim, Hobøl, Marker og </a:t>
            </a:r>
            <a:r>
              <a:rPr lang="nb-NO" b="1" dirty="0">
                <a:solidFill>
                  <a:srgbClr val="C00000"/>
                </a:solidFill>
              </a:rPr>
              <a:t>E</a:t>
            </a:r>
            <a:r>
              <a:rPr lang="nb-NO" b="1" dirty="0" smtClean="0">
                <a:solidFill>
                  <a:srgbClr val="C00000"/>
                </a:solidFill>
              </a:rPr>
              <a:t>idsberg</a:t>
            </a:r>
            <a:endParaRPr lang="nb-NO" b="1" dirty="0">
              <a:solidFill>
                <a:srgbClr val="C00000"/>
              </a:solidFill>
            </a:endParaRPr>
          </a:p>
        </p:txBody>
      </p:sp>
      <p:pic>
        <p:nvPicPr>
          <p:cNvPr id="2050"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457200" y="1585514"/>
            <a:ext cx="8229600" cy="471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Rett linje 3"/>
          <p:cNvCxnSpPr/>
          <p:nvPr/>
        </p:nvCxnSpPr>
        <p:spPr>
          <a:xfrm flipH="1" flipV="1">
            <a:off x="4848447" y="4327451"/>
            <a:ext cx="3987209" cy="21265"/>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Rett linje 7"/>
          <p:cNvCxnSpPr/>
          <p:nvPr/>
        </p:nvCxnSpPr>
        <p:spPr>
          <a:xfrm flipV="1">
            <a:off x="4944140" y="5018567"/>
            <a:ext cx="3742660" cy="3189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87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82" name="Rectangle 2"/>
          <p:cNvSpPr>
            <a:spLocks noGrp="1" noChangeArrowheads="1"/>
          </p:cNvSpPr>
          <p:nvPr>
            <p:ph type="title"/>
          </p:nvPr>
        </p:nvSpPr>
        <p:spPr>
          <a:xfrm>
            <a:off x="539750" y="1"/>
            <a:ext cx="7543800" cy="620688"/>
          </a:xfrm>
        </p:spPr>
        <p:txBody>
          <a:bodyPr>
            <a:normAutofit/>
          </a:bodyPr>
          <a:lstStyle/>
          <a:p>
            <a:pPr algn="ctr"/>
            <a:r>
              <a:rPr lang="nb-NO" sz="3200" b="1" dirty="0">
                <a:solidFill>
                  <a:srgbClr val="C00000"/>
                </a:solidFill>
                <a:latin typeface="+mj-lt"/>
              </a:rPr>
              <a:t>Samlet kostnadsnøkkel </a:t>
            </a:r>
            <a:r>
              <a:rPr lang="nb-NO" sz="3200" b="1" dirty="0" smtClean="0">
                <a:solidFill>
                  <a:srgbClr val="C00000"/>
                </a:solidFill>
                <a:latin typeface="+mj-lt"/>
              </a:rPr>
              <a:t>2016</a:t>
            </a:r>
            <a:endParaRPr lang="nb-NO" sz="3200" b="1" dirty="0">
              <a:solidFill>
                <a:srgbClr val="C00000"/>
              </a:solidFill>
              <a:latin typeface="+mj-lt"/>
            </a:endParaRPr>
          </a:p>
        </p:txBody>
      </p:sp>
      <p:graphicFrame>
        <p:nvGraphicFramePr>
          <p:cNvPr id="1300549" name="Group 69"/>
          <p:cNvGraphicFramePr>
            <a:graphicFrameLocks noGrp="1"/>
          </p:cNvGraphicFramePr>
          <p:nvPr>
            <p:ph idx="1"/>
            <p:extLst>
              <p:ext uri="{D42A27DB-BD31-4B8C-83A1-F6EECF244321}">
                <p14:modId xmlns:p14="http://schemas.microsoft.com/office/powerpoint/2010/main" val="3014866940"/>
              </p:ext>
            </p:extLst>
          </p:nvPr>
        </p:nvGraphicFramePr>
        <p:xfrm>
          <a:off x="251520" y="620688"/>
          <a:ext cx="4166727" cy="6118583"/>
        </p:xfrm>
        <a:graphic>
          <a:graphicData uri="http://schemas.openxmlformats.org/drawingml/2006/table">
            <a:tbl>
              <a:tblPr/>
              <a:tblGrid>
                <a:gridCol w="1981041"/>
                <a:gridCol w="1163782"/>
                <a:gridCol w="1021904"/>
              </a:tblGrid>
              <a:tr h="673722">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2000" b="1" i="0" u="none" strike="noStrike" cap="none" normalizeH="0" baseline="0" dirty="0" smtClean="0">
                          <a:ln>
                            <a:noFill/>
                          </a:ln>
                          <a:solidFill>
                            <a:schemeClr val="bg1"/>
                          </a:solidFill>
                          <a:effectLst/>
                          <a:latin typeface="Comic Sans MS" pitchFamily="66" charset="0"/>
                        </a:rPr>
                        <a:t>Kriterium</a:t>
                      </a: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solidFill>
                      <a:srgbClr val="D14E1C"/>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800" b="1" i="0" u="none" strike="noStrike" cap="none" normalizeH="0" baseline="0" dirty="0" smtClean="0">
                          <a:ln>
                            <a:noFill/>
                          </a:ln>
                          <a:solidFill>
                            <a:schemeClr val="bg1"/>
                          </a:solidFill>
                          <a:effectLst/>
                          <a:latin typeface="Comic Sans MS" pitchFamily="66" charset="0"/>
                        </a:rPr>
                        <a:t>Vekt dagens</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solidFill>
                      <a:srgbClr val="D14E1C"/>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nb-NO" sz="1800" b="1" i="0" u="none" strike="noStrike" cap="none" normalizeH="0" baseline="0" dirty="0" smtClean="0">
                          <a:ln>
                            <a:noFill/>
                          </a:ln>
                          <a:solidFill>
                            <a:schemeClr val="bg1"/>
                          </a:solidFill>
                          <a:effectLst/>
                          <a:latin typeface="Comic Sans MS" pitchFamily="66" charset="0"/>
                        </a:rPr>
                        <a:t>Vekt forslag</a:t>
                      </a:r>
                      <a:endParaRPr kumimoji="0" lang="nb-NO" sz="2400" b="1" i="0" u="none" strike="noStrike" cap="none" normalizeH="0" baseline="0" dirty="0" smtClean="0">
                        <a:ln>
                          <a:noFill/>
                        </a:ln>
                        <a:solidFill>
                          <a:schemeClr val="bg1"/>
                        </a:solidFill>
                        <a:effectLst/>
                        <a:latin typeface="Comic Sans MS" pitchFamily="66" charset="0"/>
                      </a:endParaRP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solidFill>
                      <a:srgbClr val="D14E1C"/>
                    </a:solidFill>
                  </a:tcPr>
                </a:tc>
              </a:tr>
              <a:tr h="32825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0" i="0" u="none" strike="noStrike" cap="none" normalizeH="0" baseline="0" dirty="0" smtClean="0">
                          <a:ln>
                            <a:noFill/>
                          </a:ln>
                          <a:solidFill>
                            <a:srgbClr val="001A58"/>
                          </a:solidFill>
                          <a:effectLst/>
                          <a:latin typeface="Comic Sans MS" pitchFamily="66" charset="0"/>
                        </a:rPr>
                        <a:t>Innbyggere 0-1 år</a:t>
                      </a: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0,0055</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C00000"/>
                          </a:solidFill>
                          <a:effectLst/>
                          <a:latin typeface="Comic Sans MS" pitchFamily="66" charset="0"/>
                        </a:rPr>
                        <a:t>0,0056</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35945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0" i="0" u="none" strike="noStrike" cap="none" normalizeH="0" baseline="0" dirty="0" smtClean="0">
                          <a:ln>
                            <a:noFill/>
                          </a:ln>
                          <a:solidFill>
                            <a:srgbClr val="001A58"/>
                          </a:solidFill>
                          <a:effectLst/>
                          <a:latin typeface="Comic Sans MS" pitchFamily="66" charset="0"/>
                        </a:rPr>
                        <a:t>Innbyggere 2-5 år</a:t>
                      </a: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0,1268</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C00000"/>
                          </a:solidFill>
                          <a:effectLst/>
                          <a:latin typeface="Comic Sans MS" pitchFamily="66" charset="0"/>
                        </a:rPr>
                        <a:t>0,1445</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37030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0" i="0" u="none" strike="noStrike" cap="none" normalizeH="0" baseline="0" dirty="0" smtClean="0">
                          <a:ln>
                            <a:noFill/>
                          </a:ln>
                          <a:solidFill>
                            <a:srgbClr val="001A58"/>
                          </a:solidFill>
                          <a:effectLst/>
                          <a:latin typeface="Comic Sans MS" pitchFamily="66" charset="0"/>
                        </a:rPr>
                        <a:t>Innbyggere 6-15 år</a:t>
                      </a: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0,2880</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0,2659</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368944">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0" i="0" u="none" strike="noStrike" cap="none" normalizeH="0" baseline="0" dirty="0" smtClean="0">
                          <a:ln>
                            <a:noFill/>
                          </a:ln>
                          <a:solidFill>
                            <a:srgbClr val="001A58"/>
                          </a:solidFill>
                          <a:effectLst/>
                          <a:latin typeface="Comic Sans MS" pitchFamily="66" charset="0"/>
                        </a:rPr>
                        <a:t>Innbyggere 16-22 år</a:t>
                      </a:r>
                      <a:endParaRPr kumimoji="0" lang="nb-NO" sz="1400" b="1" i="0" u="none" strike="noStrike" cap="none" normalizeH="0" baseline="0" dirty="0" smtClean="0">
                        <a:ln>
                          <a:noFill/>
                        </a:ln>
                        <a:solidFill>
                          <a:srgbClr val="001A58"/>
                        </a:solidFill>
                        <a:effectLst/>
                        <a:latin typeface="Comic Sans MS" pitchFamily="66" charset="0"/>
                      </a:endParaRP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0,0210</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C00000"/>
                          </a:solidFill>
                          <a:effectLst/>
                          <a:latin typeface="Comic Sans MS" pitchFamily="66" charset="0"/>
                        </a:rPr>
                        <a:t>0,0233</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36632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0" i="0" u="none" strike="noStrike" cap="none" normalizeH="0" baseline="0" dirty="0" smtClean="0">
                          <a:ln>
                            <a:noFill/>
                          </a:ln>
                          <a:solidFill>
                            <a:srgbClr val="001A58"/>
                          </a:solidFill>
                          <a:effectLst/>
                          <a:latin typeface="Comic Sans MS" pitchFamily="66" charset="0"/>
                        </a:rPr>
                        <a:t>Innbyggere 23-66 år</a:t>
                      </a: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0,0938</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C00000"/>
                          </a:solidFill>
                          <a:effectLst/>
                          <a:latin typeface="Comic Sans MS" pitchFamily="66" charset="0"/>
                        </a:rPr>
                        <a:t>0,1101</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339103">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0" i="0" u="none" strike="noStrike" cap="none" normalizeH="0" baseline="0" dirty="0" smtClean="0">
                          <a:ln>
                            <a:noFill/>
                          </a:ln>
                          <a:solidFill>
                            <a:srgbClr val="001A58"/>
                          </a:solidFill>
                          <a:effectLst/>
                          <a:latin typeface="Comic Sans MS" pitchFamily="66" charset="0"/>
                        </a:rPr>
                        <a:t>Innbyggere 67-79 år</a:t>
                      </a: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0,0453</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C00000"/>
                          </a:solidFill>
                          <a:effectLst/>
                          <a:latin typeface="Comic Sans MS" pitchFamily="66" charset="0"/>
                        </a:rPr>
                        <a:t>0,0549</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327217">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0" i="0" u="none" strike="noStrike" cap="none" normalizeH="0" baseline="0" dirty="0" smtClean="0">
                          <a:ln>
                            <a:noFill/>
                          </a:ln>
                          <a:solidFill>
                            <a:srgbClr val="001A58"/>
                          </a:solidFill>
                          <a:effectLst/>
                          <a:latin typeface="Comic Sans MS" pitchFamily="66" charset="0"/>
                        </a:rPr>
                        <a:t>Innbyggere 89-89 år</a:t>
                      </a: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0,0693</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C00000"/>
                          </a:solidFill>
                          <a:effectLst/>
                          <a:latin typeface="Comic Sans MS" pitchFamily="66" charset="0"/>
                        </a:rPr>
                        <a:t>0,0762</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327217">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0" i="0" u="none" strike="noStrike" cap="none" normalizeH="0" baseline="0" dirty="0" smtClean="0">
                          <a:ln>
                            <a:noFill/>
                          </a:ln>
                          <a:solidFill>
                            <a:srgbClr val="001A58"/>
                          </a:solidFill>
                          <a:effectLst/>
                          <a:latin typeface="Comic Sans MS" pitchFamily="66" charset="0"/>
                        </a:rPr>
                        <a:t>Innbyggere 90 år og over</a:t>
                      </a: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0,0464</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0,0384</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327217">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0" i="0" u="none" strike="noStrike" cap="none" normalizeH="0" baseline="0" dirty="0" smtClean="0">
                          <a:ln>
                            <a:noFill/>
                          </a:ln>
                          <a:solidFill>
                            <a:srgbClr val="001A58"/>
                          </a:solidFill>
                          <a:effectLst/>
                          <a:latin typeface="Comic Sans MS" pitchFamily="66" charset="0"/>
                        </a:rPr>
                        <a:t>Landbrukskriteriet</a:t>
                      </a: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0,0029</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0,0022</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327217">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0" i="0" u="none" strike="noStrike" cap="none" normalizeH="0" baseline="0" dirty="0" smtClean="0">
                          <a:ln>
                            <a:noFill/>
                          </a:ln>
                          <a:solidFill>
                            <a:srgbClr val="001A58"/>
                          </a:solidFill>
                          <a:effectLst/>
                          <a:latin typeface="Comic Sans MS" pitchFamily="66" charset="0"/>
                        </a:rPr>
                        <a:t>Sonekriteriet</a:t>
                      </a: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0,0132</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0,0101</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327217">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0" i="0" u="none" strike="noStrike" cap="none" normalizeH="0" baseline="0" dirty="0" smtClean="0">
                          <a:ln>
                            <a:noFill/>
                          </a:ln>
                          <a:solidFill>
                            <a:srgbClr val="001A58"/>
                          </a:solidFill>
                          <a:effectLst/>
                          <a:latin typeface="Comic Sans MS" pitchFamily="66" charset="0"/>
                        </a:rPr>
                        <a:t>Nabokriteriet</a:t>
                      </a: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0,0132</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0,0101</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327217">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0" i="0" u="none" strike="noStrike" cap="none" normalizeH="0" baseline="0" dirty="0" smtClean="0">
                          <a:ln>
                            <a:noFill/>
                          </a:ln>
                          <a:solidFill>
                            <a:srgbClr val="001A58"/>
                          </a:solidFill>
                          <a:effectLst/>
                          <a:latin typeface="Comic Sans MS" pitchFamily="66" charset="0"/>
                        </a:rPr>
                        <a:t>Basiskriteriet</a:t>
                      </a: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0,0226</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C00000"/>
                          </a:solidFill>
                          <a:effectLst/>
                          <a:latin typeface="Comic Sans MS" pitchFamily="66" charset="0"/>
                        </a:rPr>
                        <a:t>0,0244</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327217">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nb-NO" sz="1400" b="0" i="0" u="none" strike="noStrike" kern="1200" cap="none" spc="0" normalizeH="0" baseline="0" noProof="0" dirty="0" smtClean="0">
                          <a:ln>
                            <a:noFill/>
                          </a:ln>
                          <a:solidFill>
                            <a:srgbClr val="001A58"/>
                          </a:solidFill>
                          <a:effectLst/>
                          <a:uLnTx/>
                          <a:uFillTx/>
                          <a:latin typeface="Comic Sans MS" pitchFamily="66" charset="0"/>
                          <a:ea typeface="+mn-ea"/>
                          <a:cs typeface="+mn-cs"/>
                        </a:rPr>
                        <a:t>Innvandrere 6-15 år, ekskl. Skandinavia</a:t>
                      </a: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0,0083</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0,0071</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327217">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nb-NO" sz="1200" b="0" i="0" u="none" strike="noStrike" kern="1200" cap="none" spc="0" normalizeH="0" baseline="0" noProof="0" dirty="0" smtClean="0">
                          <a:ln>
                            <a:noFill/>
                          </a:ln>
                          <a:solidFill>
                            <a:srgbClr val="001A58"/>
                          </a:solidFill>
                          <a:effectLst/>
                          <a:uLnTx/>
                          <a:uFillTx/>
                          <a:latin typeface="Comic Sans MS" pitchFamily="66" charset="0"/>
                          <a:ea typeface="+mn-ea"/>
                          <a:cs typeface="+mn-cs"/>
                        </a:rPr>
                        <a:t>Norskfødte med innvandrere foreldre 6-15 år, ekskl. Skandinavia</a:t>
                      </a: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0,0009</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nb-NO" sz="1400" b="1" i="0" u="none" strike="noStrike" cap="none" normalizeH="0" baseline="0" dirty="0" smtClean="0">
                        <a:ln>
                          <a:noFill/>
                        </a:ln>
                        <a:solidFill>
                          <a:srgbClr val="001A58"/>
                        </a:solidFill>
                        <a:effectLst/>
                        <a:latin typeface="Comic Sans MS" pitchFamily="66" charset="0"/>
                      </a:endParaRP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bl>
          </a:graphicData>
        </a:graphic>
      </p:graphicFrame>
      <p:graphicFrame>
        <p:nvGraphicFramePr>
          <p:cNvPr id="6" name="Group 69"/>
          <p:cNvGraphicFramePr>
            <a:graphicFrameLocks/>
          </p:cNvGraphicFramePr>
          <p:nvPr>
            <p:extLst>
              <p:ext uri="{D42A27DB-BD31-4B8C-83A1-F6EECF244321}">
                <p14:modId xmlns:p14="http://schemas.microsoft.com/office/powerpoint/2010/main" val="1238348938"/>
              </p:ext>
            </p:extLst>
          </p:nvPr>
        </p:nvGraphicFramePr>
        <p:xfrm>
          <a:off x="4669271" y="620688"/>
          <a:ext cx="4166727" cy="5669901"/>
        </p:xfrm>
        <a:graphic>
          <a:graphicData uri="http://schemas.openxmlformats.org/drawingml/2006/table">
            <a:tbl>
              <a:tblPr/>
              <a:tblGrid>
                <a:gridCol w="1945285"/>
                <a:gridCol w="1246909"/>
                <a:gridCol w="974533"/>
              </a:tblGrid>
              <a:tr h="423956">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2000" b="1" i="0" u="none" strike="noStrike" cap="none" normalizeH="0" baseline="0" dirty="0" smtClean="0">
                          <a:ln>
                            <a:noFill/>
                          </a:ln>
                          <a:solidFill>
                            <a:schemeClr val="bg1"/>
                          </a:solidFill>
                          <a:effectLst/>
                          <a:latin typeface="Comic Sans MS" pitchFamily="66" charset="0"/>
                        </a:rPr>
                        <a:t>Kriterium</a:t>
                      </a: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solidFill>
                      <a:srgbClr val="D14E1C"/>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800" b="1" i="0" u="none" strike="noStrike" cap="none" normalizeH="0" baseline="0" dirty="0" smtClean="0">
                          <a:ln>
                            <a:noFill/>
                          </a:ln>
                          <a:solidFill>
                            <a:schemeClr val="bg1"/>
                          </a:solidFill>
                          <a:effectLst/>
                          <a:latin typeface="Comic Sans MS" pitchFamily="66" charset="0"/>
                        </a:rPr>
                        <a:t>Vekt dagens</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solidFill>
                      <a:srgbClr val="D14E1C"/>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nb-NO" sz="1800" b="1" i="0" u="none" strike="noStrike" cap="none" normalizeH="0" baseline="0" dirty="0" smtClean="0">
                          <a:ln>
                            <a:noFill/>
                          </a:ln>
                          <a:solidFill>
                            <a:schemeClr val="bg1"/>
                          </a:solidFill>
                          <a:effectLst/>
                          <a:latin typeface="Comic Sans MS" pitchFamily="66" charset="0"/>
                        </a:rPr>
                        <a:t>Vekt forslag</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solidFill>
                      <a:srgbClr val="D14E1C"/>
                    </a:solidFill>
                  </a:tcPr>
                </a:tc>
              </a:tr>
              <a:tr h="32452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nb-NO" sz="1400" b="0" i="0" u="none" strike="noStrike" cap="none" normalizeH="0" baseline="0" dirty="0" smtClean="0">
                          <a:ln>
                            <a:noFill/>
                          </a:ln>
                          <a:solidFill>
                            <a:srgbClr val="001A58"/>
                          </a:solidFill>
                          <a:effectLst/>
                          <a:latin typeface="Comic Sans MS" pitchFamily="66" charset="0"/>
                        </a:rPr>
                        <a:t>Dødelighetskriteriet</a:t>
                      </a:r>
                      <a:endParaRPr kumimoji="0" lang="nb-NO" sz="1200" b="0" i="0" u="none" strike="noStrike" cap="none" normalizeH="0" baseline="0" dirty="0" smtClean="0">
                        <a:ln>
                          <a:noFill/>
                        </a:ln>
                        <a:solidFill>
                          <a:srgbClr val="001A58"/>
                        </a:solidFill>
                        <a:effectLst/>
                        <a:latin typeface="Comic Sans MS" pitchFamily="66" charset="0"/>
                      </a:endParaRP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0,0460</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0,0455</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45010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nb-NO" sz="1200" b="0" i="0" u="none" strike="noStrike" cap="none" normalizeH="0" baseline="0" dirty="0" smtClean="0">
                          <a:ln>
                            <a:noFill/>
                          </a:ln>
                          <a:solidFill>
                            <a:srgbClr val="001A58"/>
                          </a:solidFill>
                          <a:effectLst/>
                          <a:latin typeface="Comic Sans MS" pitchFamily="66" charset="0"/>
                        </a:rPr>
                        <a:t>Barn 0-15 år med enslige forsørgere</a:t>
                      </a:r>
                      <a:endParaRPr kumimoji="0" lang="nb-NO" sz="1400" b="1" i="0" u="none" strike="noStrike" cap="none" normalizeH="0" baseline="0" dirty="0" smtClean="0">
                        <a:ln>
                          <a:noFill/>
                        </a:ln>
                        <a:solidFill>
                          <a:srgbClr val="001A58"/>
                        </a:solidFill>
                        <a:effectLst/>
                        <a:latin typeface="Comic Sans MS" pitchFamily="66" charset="0"/>
                      </a:endParaRP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0,0115</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C00000"/>
                          </a:solidFill>
                          <a:effectLst/>
                          <a:latin typeface="Comic Sans MS" pitchFamily="66" charset="0"/>
                        </a:rPr>
                        <a:t>0,0159</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32452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nb-NO" sz="1400" b="0" i="0" u="none" strike="noStrike" cap="none" normalizeH="0" baseline="0" dirty="0" smtClean="0">
                          <a:ln>
                            <a:noFill/>
                          </a:ln>
                          <a:solidFill>
                            <a:srgbClr val="001A58"/>
                          </a:solidFill>
                          <a:effectLst/>
                          <a:latin typeface="Comic Sans MS" pitchFamily="66" charset="0"/>
                        </a:rPr>
                        <a:t>Lavinntektskriteriet</a:t>
                      </a:r>
                      <a:endParaRPr kumimoji="0" lang="nb-NO" sz="1200" b="0" i="0" u="none" strike="noStrike" cap="none" normalizeH="0" baseline="0" dirty="0" smtClean="0">
                        <a:ln>
                          <a:noFill/>
                        </a:ln>
                        <a:solidFill>
                          <a:srgbClr val="001A58"/>
                        </a:solidFill>
                        <a:effectLst/>
                        <a:latin typeface="Comic Sans MS" pitchFamily="66" charset="0"/>
                      </a:endParaRP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0,0062</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C00000"/>
                          </a:solidFill>
                          <a:effectLst/>
                          <a:latin typeface="Comic Sans MS" pitchFamily="66" charset="0"/>
                        </a:rPr>
                        <a:t>0,0099</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32452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nb-NO" sz="1400" b="0" i="0" u="none" strike="noStrike" cap="none" normalizeH="0" baseline="0" dirty="0" smtClean="0">
                          <a:ln>
                            <a:noFill/>
                          </a:ln>
                          <a:solidFill>
                            <a:srgbClr val="001A58"/>
                          </a:solidFill>
                          <a:effectLst/>
                          <a:latin typeface="Comic Sans MS" pitchFamily="66" charset="0"/>
                        </a:rPr>
                        <a:t>Uføre 18-49 år</a:t>
                      </a: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0,0046</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C00000"/>
                          </a:solidFill>
                          <a:effectLst/>
                          <a:latin typeface="Comic Sans MS" pitchFamily="66" charset="0"/>
                        </a:rPr>
                        <a:t>0,0058</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45010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nb-NO" sz="1200" b="0" i="0" u="none" strike="noStrike" cap="none" normalizeH="0" baseline="0" dirty="0" smtClean="0">
                          <a:ln>
                            <a:noFill/>
                          </a:ln>
                          <a:solidFill>
                            <a:srgbClr val="001A58"/>
                          </a:solidFill>
                          <a:effectLst/>
                          <a:latin typeface="Comic Sans MS" pitchFamily="66" charset="0"/>
                        </a:rPr>
                        <a:t>Flyktninger u/ integreringstilskudd</a:t>
                      </a: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0,0047</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C00000"/>
                          </a:solidFill>
                          <a:effectLst/>
                          <a:latin typeface="Comic Sans MS" pitchFamily="66" charset="0"/>
                        </a:rPr>
                        <a:t>0,0076</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32452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nb-NO" sz="1400" b="0" i="0" u="none" strike="noStrike" cap="none" normalizeH="0" baseline="0" dirty="0" smtClean="0">
                          <a:ln>
                            <a:noFill/>
                          </a:ln>
                          <a:solidFill>
                            <a:srgbClr val="001A58"/>
                          </a:solidFill>
                          <a:effectLst/>
                          <a:latin typeface="Comic Sans MS" pitchFamily="66" charset="0"/>
                        </a:rPr>
                        <a:t>Opphopningsindeks</a:t>
                      </a:r>
                      <a:endParaRPr kumimoji="0" lang="nb-NO" sz="1200" b="0" i="0" u="none" strike="noStrike" cap="none" normalizeH="0" baseline="0" dirty="0" smtClean="0">
                        <a:ln>
                          <a:noFill/>
                        </a:ln>
                        <a:solidFill>
                          <a:srgbClr val="001A58"/>
                        </a:solidFill>
                        <a:effectLst/>
                        <a:latin typeface="Comic Sans MS" pitchFamily="66" charset="0"/>
                      </a:endParaRP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0,0139</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0,0086</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32452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nb-NO" sz="1400" b="0" i="0" u="none" strike="noStrike" cap="none" normalizeH="0" baseline="0" dirty="0" smtClean="0">
                          <a:ln>
                            <a:noFill/>
                          </a:ln>
                          <a:solidFill>
                            <a:srgbClr val="001A58"/>
                          </a:solidFill>
                          <a:effectLst/>
                          <a:latin typeface="Comic Sans MS" pitchFamily="66" charset="0"/>
                        </a:rPr>
                        <a:t>Urbanitetskriteriet</a:t>
                      </a: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0,0177</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nb-NO" sz="1400" b="1" i="0" u="none" strike="noStrike" cap="none" normalizeH="0" baseline="0" dirty="0" smtClean="0">
                        <a:ln>
                          <a:noFill/>
                        </a:ln>
                        <a:solidFill>
                          <a:srgbClr val="001A58"/>
                        </a:solidFill>
                        <a:effectLst/>
                        <a:latin typeface="Comic Sans MS" pitchFamily="66" charset="0"/>
                      </a:endParaRP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405697">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nb-NO" sz="1100" b="0" i="0" u="none" strike="noStrike" cap="none" normalizeH="0" baseline="0" dirty="0" smtClean="0">
                          <a:ln>
                            <a:noFill/>
                          </a:ln>
                          <a:solidFill>
                            <a:srgbClr val="001A58"/>
                          </a:solidFill>
                          <a:effectLst/>
                          <a:latin typeface="Comic Sans MS" pitchFamily="66" charset="0"/>
                        </a:rPr>
                        <a:t>Psykisk utviklingshemmede 16 år og over</a:t>
                      </a:r>
                      <a:endParaRPr kumimoji="0" lang="nb-NO" sz="1400" b="0" i="0" u="none" strike="noStrike" cap="none" normalizeH="0" baseline="0" dirty="0" smtClean="0">
                        <a:ln>
                          <a:noFill/>
                        </a:ln>
                        <a:solidFill>
                          <a:srgbClr val="001A58"/>
                        </a:solidFill>
                        <a:effectLst/>
                        <a:latin typeface="Comic Sans MS" pitchFamily="66" charset="0"/>
                      </a:endParaRP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0,0461</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0,0339</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308967">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nb-NO" sz="1200" b="0" i="0" u="none" strike="noStrike" cap="none" normalizeH="0" baseline="0" dirty="0" smtClean="0">
                          <a:ln>
                            <a:noFill/>
                          </a:ln>
                          <a:solidFill>
                            <a:srgbClr val="001A58"/>
                          </a:solidFill>
                          <a:effectLst/>
                          <a:latin typeface="Comic Sans MS" pitchFamily="66" charset="0"/>
                        </a:rPr>
                        <a:t>Aleneboende 30 – 66 år</a:t>
                      </a: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nb-NO" sz="1400" b="1" i="0" u="none" strike="noStrike" cap="none" normalizeH="0" baseline="0" dirty="0" smtClean="0">
                        <a:ln>
                          <a:noFill/>
                        </a:ln>
                        <a:solidFill>
                          <a:srgbClr val="001A58"/>
                        </a:solidFill>
                        <a:effectLst/>
                        <a:latin typeface="Comic Sans MS" pitchFamily="66" charset="0"/>
                      </a:endParaRP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C00000"/>
                          </a:solidFill>
                          <a:effectLst/>
                          <a:latin typeface="Comic Sans MS" pitchFamily="66" charset="0"/>
                        </a:rPr>
                        <a:t>0,0174</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51011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nb-NO" sz="1400" b="0" i="0" u="none" strike="noStrike" cap="none" normalizeH="0" baseline="0" dirty="0" smtClean="0">
                          <a:ln>
                            <a:noFill/>
                          </a:ln>
                          <a:solidFill>
                            <a:srgbClr val="001A58"/>
                          </a:solidFill>
                          <a:effectLst/>
                          <a:latin typeface="Comic Sans MS" pitchFamily="66" charset="0"/>
                        </a:rPr>
                        <a:t>Ikke-gifte 67 år og over</a:t>
                      </a:r>
                      <a:endParaRPr kumimoji="0" lang="nb-NO" sz="1200" b="0" i="0" u="none" strike="noStrike" cap="none" normalizeH="0" baseline="0" dirty="0" smtClean="0">
                        <a:ln>
                          <a:noFill/>
                        </a:ln>
                        <a:solidFill>
                          <a:srgbClr val="001A58"/>
                        </a:solidFill>
                        <a:effectLst/>
                        <a:latin typeface="Comic Sans MS" pitchFamily="66" charset="0"/>
                      </a:endParaRP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0,0437</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C00000"/>
                          </a:solidFill>
                          <a:effectLst/>
                          <a:latin typeface="Comic Sans MS" pitchFamily="66" charset="0"/>
                        </a:rPr>
                        <a:t>0,0455</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45010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nb-NO" sz="1200" b="0" i="0" u="none" strike="noStrike" cap="none" normalizeH="0" baseline="0" dirty="0" smtClean="0">
                          <a:ln>
                            <a:noFill/>
                          </a:ln>
                          <a:solidFill>
                            <a:srgbClr val="001A58"/>
                          </a:solidFill>
                          <a:effectLst/>
                          <a:latin typeface="Comic Sans MS" pitchFamily="66" charset="0"/>
                        </a:rPr>
                        <a:t>Andel barn 1 år uten kontantstøtte</a:t>
                      </a:r>
                      <a:endParaRPr kumimoji="0" lang="nb-NO" sz="1400" b="0" i="0" u="none" strike="noStrike" cap="none" normalizeH="0" baseline="0" dirty="0" smtClean="0">
                        <a:ln>
                          <a:noFill/>
                        </a:ln>
                        <a:solidFill>
                          <a:srgbClr val="001A58"/>
                        </a:solidFill>
                        <a:effectLst/>
                        <a:latin typeface="Comic Sans MS" pitchFamily="66" charset="0"/>
                      </a:endParaRP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0,0296</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0,0177</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45010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nb-NO" sz="1200" b="0" i="0" u="none" strike="noStrike" cap="none" normalizeH="0" baseline="0" dirty="0" smtClean="0">
                          <a:ln>
                            <a:noFill/>
                          </a:ln>
                          <a:solidFill>
                            <a:srgbClr val="001A58"/>
                          </a:solidFill>
                          <a:effectLst/>
                          <a:latin typeface="Comic Sans MS" pitchFamily="66" charset="0"/>
                        </a:rPr>
                        <a:t>Innbyggere med høyere utdanning</a:t>
                      </a: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0,0188</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C00000"/>
                          </a:solidFill>
                          <a:effectLst/>
                          <a:latin typeface="Comic Sans MS" pitchFamily="66" charset="0"/>
                        </a:rPr>
                        <a:t>0,0194</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r h="32452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SUM</a:t>
                      </a:r>
                    </a:p>
                  </a:txBody>
                  <a:tcPr horzOverflow="overflow">
                    <a:lnL w="9525" cap="flat" cmpd="sng" algn="ctr">
                      <a:solidFill>
                        <a:srgbClr val="D14A17"/>
                      </a:solidFill>
                      <a:prstDash val="solid"/>
                      <a:round/>
                      <a:headEnd type="none" w="med" len="med"/>
                      <a:tailEnd type="none" w="med" len="med"/>
                    </a:lnL>
                    <a:lnR>
                      <a:noFill/>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1,0000</a:t>
                      </a:r>
                    </a:p>
                  </a:txBody>
                  <a:tcPr horzOverflow="overflow">
                    <a:lnL>
                      <a:noFill/>
                    </a:lnL>
                    <a:lnR w="9525" cap="flat" cmpd="sng" algn="ctr">
                      <a:no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nb-NO" sz="1400" b="1" i="0" u="none" strike="noStrike" cap="none" normalizeH="0" baseline="0" dirty="0" smtClean="0">
                          <a:ln>
                            <a:noFill/>
                          </a:ln>
                          <a:solidFill>
                            <a:srgbClr val="001A58"/>
                          </a:solidFill>
                          <a:effectLst/>
                          <a:latin typeface="Comic Sans MS" pitchFamily="66" charset="0"/>
                        </a:rPr>
                        <a:t>1,0000</a:t>
                      </a:r>
                    </a:p>
                  </a:txBody>
                  <a:tcPr horzOverflow="overflow">
                    <a:lnL>
                      <a:noFill/>
                    </a:lnL>
                    <a:lnR w="9525" cap="flat" cmpd="sng" algn="ctr">
                      <a:solidFill>
                        <a:srgbClr val="D14A17"/>
                      </a:solidFill>
                      <a:prstDash val="solid"/>
                      <a:round/>
                      <a:headEnd type="none" w="med" len="med"/>
                      <a:tailEnd type="none" w="med" len="med"/>
                    </a:lnR>
                    <a:lnT w="9525" cap="flat" cmpd="sng" algn="ctr">
                      <a:solidFill>
                        <a:srgbClr val="D14A17"/>
                      </a:solidFill>
                      <a:prstDash val="solid"/>
                      <a:round/>
                      <a:headEnd type="none" w="med" len="med"/>
                      <a:tailEnd type="none" w="med" len="med"/>
                    </a:lnT>
                    <a:lnB w="9525" cap="flat" cmpd="sng" algn="ctr">
                      <a:solidFill>
                        <a:srgbClr val="D14A17"/>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15401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264" y="1584039"/>
            <a:ext cx="5112864" cy="466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ihåndsform 4"/>
          <p:cNvSpPr/>
          <p:nvPr/>
        </p:nvSpPr>
        <p:spPr>
          <a:xfrm>
            <a:off x="2129051" y="2674961"/>
            <a:ext cx="2511298" cy="1091821"/>
          </a:xfrm>
          <a:custGeom>
            <a:avLst/>
            <a:gdLst>
              <a:gd name="connsiteX0" fmla="*/ 0 w 2511298"/>
              <a:gd name="connsiteY0" fmla="*/ 1064526 h 1091821"/>
              <a:gd name="connsiteX1" fmla="*/ 68239 w 2511298"/>
              <a:gd name="connsiteY1" fmla="*/ 1091821 h 1091821"/>
              <a:gd name="connsiteX2" fmla="*/ 109182 w 2511298"/>
              <a:gd name="connsiteY2" fmla="*/ 1064526 h 1091821"/>
              <a:gd name="connsiteX3" fmla="*/ 204716 w 2511298"/>
              <a:gd name="connsiteY3" fmla="*/ 941696 h 1091821"/>
              <a:gd name="connsiteX4" fmla="*/ 259307 w 2511298"/>
              <a:gd name="connsiteY4" fmla="*/ 859809 h 1091821"/>
              <a:gd name="connsiteX5" fmla="*/ 272955 w 2511298"/>
              <a:gd name="connsiteY5" fmla="*/ 818866 h 1091821"/>
              <a:gd name="connsiteX6" fmla="*/ 327546 w 2511298"/>
              <a:gd name="connsiteY6" fmla="*/ 736979 h 1091821"/>
              <a:gd name="connsiteX7" fmla="*/ 354842 w 2511298"/>
              <a:gd name="connsiteY7" fmla="*/ 641445 h 1091821"/>
              <a:gd name="connsiteX8" fmla="*/ 395785 w 2511298"/>
              <a:gd name="connsiteY8" fmla="*/ 627797 h 1091821"/>
              <a:gd name="connsiteX9" fmla="*/ 518615 w 2511298"/>
              <a:gd name="connsiteY9" fmla="*/ 532263 h 1091821"/>
              <a:gd name="connsiteX10" fmla="*/ 559558 w 2511298"/>
              <a:gd name="connsiteY10" fmla="*/ 504967 h 1091821"/>
              <a:gd name="connsiteX11" fmla="*/ 600501 w 2511298"/>
              <a:gd name="connsiteY11" fmla="*/ 327546 h 1091821"/>
              <a:gd name="connsiteX12" fmla="*/ 614149 w 2511298"/>
              <a:gd name="connsiteY12" fmla="*/ 286603 h 1091821"/>
              <a:gd name="connsiteX13" fmla="*/ 655092 w 2511298"/>
              <a:gd name="connsiteY13" fmla="*/ 272955 h 1091821"/>
              <a:gd name="connsiteX14" fmla="*/ 777922 w 2511298"/>
              <a:gd name="connsiteY14" fmla="*/ 286603 h 1091821"/>
              <a:gd name="connsiteX15" fmla="*/ 859809 w 2511298"/>
              <a:gd name="connsiteY15" fmla="*/ 327546 h 1091821"/>
              <a:gd name="connsiteX16" fmla="*/ 955343 w 2511298"/>
              <a:gd name="connsiteY16" fmla="*/ 341194 h 1091821"/>
              <a:gd name="connsiteX17" fmla="*/ 1119116 w 2511298"/>
              <a:gd name="connsiteY17" fmla="*/ 341194 h 1091821"/>
              <a:gd name="connsiteX18" fmla="*/ 1132764 w 2511298"/>
              <a:gd name="connsiteY18" fmla="*/ 286603 h 1091821"/>
              <a:gd name="connsiteX19" fmla="*/ 1146412 w 2511298"/>
              <a:gd name="connsiteY19" fmla="*/ 122830 h 1091821"/>
              <a:gd name="connsiteX20" fmla="*/ 1160059 w 2511298"/>
              <a:gd name="connsiteY20" fmla="*/ 81887 h 1091821"/>
              <a:gd name="connsiteX21" fmla="*/ 1201003 w 2511298"/>
              <a:gd name="connsiteY21" fmla="*/ 68239 h 1091821"/>
              <a:gd name="connsiteX22" fmla="*/ 1282889 w 2511298"/>
              <a:gd name="connsiteY22" fmla="*/ 95535 h 1091821"/>
              <a:gd name="connsiteX23" fmla="*/ 1323833 w 2511298"/>
              <a:gd name="connsiteY23" fmla="*/ 109182 h 1091821"/>
              <a:gd name="connsiteX24" fmla="*/ 1364776 w 2511298"/>
              <a:gd name="connsiteY24" fmla="*/ 150126 h 1091821"/>
              <a:gd name="connsiteX25" fmla="*/ 1405719 w 2511298"/>
              <a:gd name="connsiteY25" fmla="*/ 232012 h 1091821"/>
              <a:gd name="connsiteX26" fmla="*/ 1446662 w 2511298"/>
              <a:gd name="connsiteY26" fmla="*/ 259308 h 1091821"/>
              <a:gd name="connsiteX27" fmla="*/ 1473958 w 2511298"/>
              <a:gd name="connsiteY27" fmla="*/ 341194 h 1091821"/>
              <a:gd name="connsiteX28" fmla="*/ 1569492 w 2511298"/>
              <a:gd name="connsiteY28" fmla="*/ 436729 h 1091821"/>
              <a:gd name="connsiteX29" fmla="*/ 1610436 w 2511298"/>
              <a:gd name="connsiteY29" fmla="*/ 532263 h 1091821"/>
              <a:gd name="connsiteX30" fmla="*/ 1665027 w 2511298"/>
              <a:gd name="connsiteY30" fmla="*/ 614149 h 1091821"/>
              <a:gd name="connsiteX31" fmla="*/ 1692322 w 2511298"/>
              <a:gd name="connsiteY31" fmla="*/ 668740 h 1091821"/>
              <a:gd name="connsiteX32" fmla="*/ 1733265 w 2511298"/>
              <a:gd name="connsiteY32" fmla="*/ 641445 h 1091821"/>
              <a:gd name="connsiteX33" fmla="*/ 1801504 w 2511298"/>
              <a:gd name="connsiteY33" fmla="*/ 586854 h 1091821"/>
              <a:gd name="connsiteX34" fmla="*/ 1883391 w 2511298"/>
              <a:gd name="connsiteY34" fmla="*/ 532263 h 1091821"/>
              <a:gd name="connsiteX35" fmla="*/ 1937982 w 2511298"/>
              <a:gd name="connsiteY35" fmla="*/ 504967 h 1091821"/>
              <a:gd name="connsiteX36" fmla="*/ 2019868 w 2511298"/>
              <a:gd name="connsiteY36" fmla="*/ 382138 h 1091821"/>
              <a:gd name="connsiteX37" fmla="*/ 2047164 w 2511298"/>
              <a:gd name="connsiteY37" fmla="*/ 341194 h 1091821"/>
              <a:gd name="connsiteX38" fmla="*/ 2074459 w 2511298"/>
              <a:gd name="connsiteY38" fmla="*/ 300251 h 1091821"/>
              <a:gd name="connsiteX39" fmla="*/ 2169994 w 2511298"/>
              <a:gd name="connsiteY39" fmla="*/ 191069 h 1091821"/>
              <a:gd name="connsiteX40" fmla="*/ 2224585 w 2511298"/>
              <a:gd name="connsiteY40" fmla="*/ 109182 h 1091821"/>
              <a:gd name="connsiteX41" fmla="*/ 2238233 w 2511298"/>
              <a:gd name="connsiteY41" fmla="*/ 68239 h 1091821"/>
              <a:gd name="connsiteX42" fmla="*/ 2279176 w 2511298"/>
              <a:gd name="connsiteY42" fmla="*/ 40943 h 1091821"/>
              <a:gd name="connsiteX43" fmla="*/ 2415653 w 2511298"/>
              <a:gd name="connsiteY43" fmla="*/ 13648 h 1091821"/>
              <a:gd name="connsiteX44" fmla="*/ 2470245 w 2511298"/>
              <a:gd name="connsiteY44" fmla="*/ 0 h 1091821"/>
              <a:gd name="connsiteX45" fmla="*/ 2511188 w 2511298"/>
              <a:gd name="connsiteY45" fmla="*/ 27296 h 109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11298" h="1091821">
                <a:moveTo>
                  <a:pt x="0" y="1064526"/>
                </a:moveTo>
                <a:cubicBezTo>
                  <a:pt x="22746" y="1073624"/>
                  <a:pt x="43741" y="1091821"/>
                  <a:pt x="68239" y="1091821"/>
                </a:cubicBezTo>
                <a:cubicBezTo>
                  <a:pt x="84641" y="1091821"/>
                  <a:pt x="96581" y="1075027"/>
                  <a:pt x="109182" y="1064526"/>
                </a:cubicBezTo>
                <a:cubicBezTo>
                  <a:pt x="157284" y="1024440"/>
                  <a:pt x="166676" y="998756"/>
                  <a:pt x="204716" y="941696"/>
                </a:cubicBezTo>
                <a:lnTo>
                  <a:pt x="259307" y="859809"/>
                </a:lnTo>
                <a:cubicBezTo>
                  <a:pt x="263856" y="846161"/>
                  <a:pt x="265969" y="831442"/>
                  <a:pt x="272955" y="818866"/>
                </a:cubicBezTo>
                <a:cubicBezTo>
                  <a:pt x="288887" y="790189"/>
                  <a:pt x="327546" y="736979"/>
                  <a:pt x="327546" y="736979"/>
                </a:cubicBezTo>
                <a:cubicBezTo>
                  <a:pt x="327664" y="736506"/>
                  <a:pt x="348315" y="647972"/>
                  <a:pt x="354842" y="641445"/>
                </a:cubicBezTo>
                <a:cubicBezTo>
                  <a:pt x="365014" y="631273"/>
                  <a:pt x="382137" y="632346"/>
                  <a:pt x="395785" y="627797"/>
                </a:cubicBezTo>
                <a:cubicBezTo>
                  <a:pt x="459926" y="563656"/>
                  <a:pt x="420667" y="597562"/>
                  <a:pt x="518615" y="532263"/>
                </a:cubicBezTo>
                <a:lnTo>
                  <a:pt x="559558" y="504967"/>
                </a:lnTo>
                <a:cubicBezTo>
                  <a:pt x="577275" y="380954"/>
                  <a:pt x="563034" y="439947"/>
                  <a:pt x="600501" y="327546"/>
                </a:cubicBezTo>
                <a:cubicBezTo>
                  <a:pt x="605050" y="313898"/>
                  <a:pt x="600501" y="291152"/>
                  <a:pt x="614149" y="286603"/>
                </a:cubicBezTo>
                <a:lnTo>
                  <a:pt x="655092" y="272955"/>
                </a:lnTo>
                <a:cubicBezTo>
                  <a:pt x="696035" y="277504"/>
                  <a:pt x="737287" y="279830"/>
                  <a:pt x="777922" y="286603"/>
                </a:cubicBezTo>
                <a:cubicBezTo>
                  <a:pt x="891411" y="305518"/>
                  <a:pt x="741921" y="292180"/>
                  <a:pt x="859809" y="327546"/>
                </a:cubicBezTo>
                <a:cubicBezTo>
                  <a:pt x="890620" y="336789"/>
                  <a:pt x="923498" y="336645"/>
                  <a:pt x="955343" y="341194"/>
                </a:cubicBezTo>
                <a:cubicBezTo>
                  <a:pt x="1013020" y="360420"/>
                  <a:pt x="1045980" y="377762"/>
                  <a:pt x="1119116" y="341194"/>
                </a:cubicBezTo>
                <a:cubicBezTo>
                  <a:pt x="1135893" y="332806"/>
                  <a:pt x="1128215" y="304800"/>
                  <a:pt x="1132764" y="286603"/>
                </a:cubicBezTo>
                <a:cubicBezTo>
                  <a:pt x="1137313" y="232012"/>
                  <a:pt x="1139172" y="177130"/>
                  <a:pt x="1146412" y="122830"/>
                </a:cubicBezTo>
                <a:cubicBezTo>
                  <a:pt x="1148313" y="108570"/>
                  <a:pt x="1149887" y="92059"/>
                  <a:pt x="1160059" y="81887"/>
                </a:cubicBezTo>
                <a:cubicBezTo>
                  <a:pt x="1170232" y="71714"/>
                  <a:pt x="1187355" y="72788"/>
                  <a:pt x="1201003" y="68239"/>
                </a:cubicBezTo>
                <a:lnTo>
                  <a:pt x="1282889" y="95535"/>
                </a:lnTo>
                <a:lnTo>
                  <a:pt x="1323833" y="109182"/>
                </a:lnTo>
                <a:cubicBezTo>
                  <a:pt x="1337481" y="122830"/>
                  <a:pt x="1354070" y="134067"/>
                  <a:pt x="1364776" y="150126"/>
                </a:cubicBezTo>
                <a:cubicBezTo>
                  <a:pt x="1409175" y="216724"/>
                  <a:pt x="1341297" y="167589"/>
                  <a:pt x="1405719" y="232012"/>
                </a:cubicBezTo>
                <a:cubicBezTo>
                  <a:pt x="1417317" y="243610"/>
                  <a:pt x="1433014" y="250209"/>
                  <a:pt x="1446662" y="259308"/>
                </a:cubicBezTo>
                <a:cubicBezTo>
                  <a:pt x="1455761" y="286603"/>
                  <a:pt x="1453613" y="320849"/>
                  <a:pt x="1473958" y="341194"/>
                </a:cubicBezTo>
                <a:lnTo>
                  <a:pt x="1569492" y="436729"/>
                </a:lnTo>
                <a:cubicBezTo>
                  <a:pt x="1583611" y="479086"/>
                  <a:pt x="1585139" y="490101"/>
                  <a:pt x="1610436" y="532263"/>
                </a:cubicBezTo>
                <a:cubicBezTo>
                  <a:pt x="1627314" y="560393"/>
                  <a:pt x="1665027" y="614149"/>
                  <a:pt x="1665027" y="614149"/>
                </a:cubicBezTo>
                <a:cubicBezTo>
                  <a:pt x="1645780" y="748875"/>
                  <a:pt x="1630354" y="720380"/>
                  <a:pt x="1692322" y="668740"/>
                </a:cubicBezTo>
                <a:cubicBezTo>
                  <a:pt x="1704923" y="658239"/>
                  <a:pt x="1719617" y="650543"/>
                  <a:pt x="1733265" y="641445"/>
                </a:cubicBezTo>
                <a:cubicBezTo>
                  <a:pt x="1783700" y="565795"/>
                  <a:pt x="1731705" y="625631"/>
                  <a:pt x="1801504" y="586854"/>
                </a:cubicBezTo>
                <a:cubicBezTo>
                  <a:pt x="1830181" y="570922"/>
                  <a:pt x="1854049" y="546934"/>
                  <a:pt x="1883391" y="532263"/>
                </a:cubicBezTo>
                <a:lnTo>
                  <a:pt x="1937982" y="504967"/>
                </a:lnTo>
                <a:lnTo>
                  <a:pt x="2019868" y="382138"/>
                </a:lnTo>
                <a:lnTo>
                  <a:pt x="2047164" y="341194"/>
                </a:lnTo>
                <a:cubicBezTo>
                  <a:pt x="2056262" y="327546"/>
                  <a:pt x="2062861" y="311849"/>
                  <a:pt x="2074459" y="300251"/>
                </a:cubicBezTo>
                <a:cubicBezTo>
                  <a:pt x="2121282" y="253429"/>
                  <a:pt x="2125560" y="252165"/>
                  <a:pt x="2169994" y="191069"/>
                </a:cubicBezTo>
                <a:cubicBezTo>
                  <a:pt x="2189289" y="164538"/>
                  <a:pt x="2214211" y="140304"/>
                  <a:pt x="2224585" y="109182"/>
                </a:cubicBezTo>
                <a:cubicBezTo>
                  <a:pt x="2229134" y="95534"/>
                  <a:pt x="2229246" y="79473"/>
                  <a:pt x="2238233" y="68239"/>
                </a:cubicBezTo>
                <a:cubicBezTo>
                  <a:pt x="2248480" y="55431"/>
                  <a:pt x="2264505" y="48278"/>
                  <a:pt x="2279176" y="40943"/>
                </a:cubicBezTo>
                <a:cubicBezTo>
                  <a:pt x="2319212" y="20925"/>
                  <a:pt x="2376145" y="20831"/>
                  <a:pt x="2415653" y="13648"/>
                </a:cubicBezTo>
                <a:cubicBezTo>
                  <a:pt x="2434108" y="10293"/>
                  <a:pt x="2452048" y="4549"/>
                  <a:pt x="2470245" y="0"/>
                </a:cubicBezTo>
                <a:cubicBezTo>
                  <a:pt x="2515504" y="15087"/>
                  <a:pt x="2511188" y="-738"/>
                  <a:pt x="2511188" y="27296"/>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ekstSylinder 7"/>
          <p:cNvSpPr txBox="1"/>
          <p:nvPr/>
        </p:nvSpPr>
        <p:spPr>
          <a:xfrm>
            <a:off x="750627" y="259308"/>
            <a:ext cx="7724633" cy="830997"/>
          </a:xfrm>
          <a:prstGeom prst="rect">
            <a:avLst/>
          </a:prstGeom>
          <a:noFill/>
        </p:spPr>
        <p:txBody>
          <a:bodyPr wrap="square" rtlCol="0">
            <a:spAutoFit/>
          </a:bodyPr>
          <a:lstStyle/>
          <a:p>
            <a:pPr algn="ctr"/>
            <a:r>
              <a:rPr lang="nb-NO" sz="2400" b="1" dirty="0" smtClean="0">
                <a:solidFill>
                  <a:srgbClr val="C00000"/>
                </a:solidFill>
              </a:rPr>
              <a:t>Kommunene Marker, Spydeberg, Askim, Eidsberg og Hobøl med 41 679 innbyggere per 1.7.2015</a:t>
            </a:r>
            <a:endParaRPr lang="nb-NO" sz="2400" b="1" dirty="0">
              <a:solidFill>
                <a:srgbClr val="C00000"/>
              </a:solidFill>
            </a:endParaRPr>
          </a:p>
        </p:txBody>
      </p:sp>
      <p:sp>
        <p:nvSpPr>
          <p:cNvPr id="7" name="Rektangel 6"/>
          <p:cNvSpPr/>
          <p:nvPr/>
        </p:nvSpPr>
        <p:spPr>
          <a:xfrm>
            <a:off x="5022375" y="3929713"/>
            <a:ext cx="4012441" cy="369332"/>
          </a:xfrm>
          <a:prstGeom prst="rect">
            <a:avLst/>
          </a:prstGeom>
        </p:spPr>
        <p:txBody>
          <a:bodyPr wrap="square">
            <a:spAutoFit/>
          </a:bodyPr>
          <a:lstStyle/>
          <a:p>
            <a:r>
              <a:rPr lang="nb-NO" dirty="0" smtClean="0">
                <a:solidFill>
                  <a:prstClr val="black"/>
                </a:solidFill>
              </a:rPr>
              <a:t>Kommune    Ny indeks        Dagens indeks</a:t>
            </a:r>
            <a:endParaRPr lang="nb-NO" dirty="0">
              <a:solidFill>
                <a:prstClr val="black"/>
              </a:solidFill>
            </a:endParaRPr>
          </a:p>
        </p:txBody>
      </p:sp>
      <p:sp>
        <p:nvSpPr>
          <p:cNvPr id="10" name="TekstSylinder 9"/>
          <p:cNvSpPr txBox="1"/>
          <p:nvPr/>
        </p:nvSpPr>
        <p:spPr>
          <a:xfrm>
            <a:off x="5022376" y="4299045"/>
            <a:ext cx="3862317" cy="1477328"/>
          </a:xfrm>
          <a:prstGeom prst="rect">
            <a:avLst/>
          </a:prstGeom>
          <a:noFill/>
          <a:ln>
            <a:solidFill>
              <a:schemeClr val="tx1">
                <a:alpha val="99000"/>
              </a:schemeClr>
            </a:solidFill>
          </a:ln>
        </p:spPr>
        <p:txBody>
          <a:bodyPr wrap="square" rtlCol="0">
            <a:spAutoFit/>
          </a:bodyPr>
          <a:lstStyle/>
          <a:p>
            <a:r>
              <a:rPr lang="nb-NO" dirty="0" smtClean="0">
                <a:solidFill>
                  <a:prstClr val="black"/>
                </a:solidFill>
              </a:rPr>
              <a:t>Marker:	</a:t>
            </a:r>
            <a:r>
              <a:rPr lang="nb-NO" dirty="0">
                <a:solidFill>
                  <a:prstClr val="black"/>
                </a:solidFill>
              </a:rPr>
              <a:t>	</a:t>
            </a:r>
            <a:r>
              <a:rPr lang="nb-NO" dirty="0" smtClean="0">
                <a:solidFill>
                  <a:prstClr val="black"/>
                </a:solidFill>
              </a:rPr>
              <a:t>1,09833            (1,08752)</a:t>
            </a:r>
            <a:endParaRPr lang="nb-NO" dirty="0">
              <a:solidFill>
                <a:prstClr val="black"/>
              </a:solidFill>
            </a:endParaRPr>
          </a:p>
          <a:p>
            <a:r>
              <a:rPr lang="nb-NO" dirty="0" smtClean="0">
                <a:solidFill>
                  <a:prstClr val="black"/>
                </a:solidFill>
              </a:rPr>
              <a:t>Spydeberg:</a:t>
            </a:r>
            <a:r>
              <a:rPr lang="nb-NO" dirty="0">
                <a:solidFill>
                  <a:prstClr val="black"/>
                </a:solidFill>
              </a:rPr>
              <a:t>	</a:t>
            </a:r>
            <a:r>
              <a:rPr lang="nb-NO" dirty="0" smtClean="0">
                <a:solidFill>
                  <a:prstClr val="black"/>
                </a:solidFill>
              </a:rPr>
              <a:t>1,00807		(1,00048)</a:t>
            </a:r>
            <a:endParaRPr lang="nb-NO" dirty="0">
              <a:solidFill>
                <a:prstClr val="black"/>
              </a:solidFill>
            </a:endParaRPr>
          </a:p>
          <a:p>
            <a:r>
              <a:rPr lang="nb-NO" dirty="0" smtClean="0">
                <a:solidFill>
                  <a:prstClr val="black"/>
                </a:solidFill>
              </a:rPr>
              <a:t>Askim:	</a:t>
            </a:r>
            <a:r>
              <a:rPr lang="nb-NO" dirty="0">
                <a:solidFill>
                  <a:prstClr val="black"/>
                </a:solidFill>
              </a:rPr>
              <a:t>	</a:t>
            </a:r>
            <a:r>
              <a:rPr lang="nb-NO" dirty="0" smtClean="0">
                <a:solidFill>
                  <a:prstClr val="black"/>
                </a:solidFill>
              </a:rPr>
              <a:t>1,00863		(0,99830)</a:t>
            </a:r>
            <a:endParaRPr lang="nb-NO" dirty="0">
              <a:solidFill>
                <a:prstClr val="black"/>
              </a:solidFill>
            </a:endParaRPr>
          </a:p>
          <a:p>
            <a:r>
              <a:rPr lang="nb-NO" dirty="0" smtClean="0">
                <a:solidFill>
                  <a:prstClr val="black"/>
                </a:solidFill>
              </a:rPr>
              <a:t>Eidsberg:	</a:t>
            </a:r>
            <a:r>
              <a:rPr lang="nb-NO" dirty="0">
                <a:solidFill>
                  <a:prstClr val="black"/>
                </a:solidFill>
              </a:rPr>
              <a:t>	</a:t>
            </a:r>
            <a:r>
              <a:rPr lang="nb-NO" dirty="0" smtClean="0">
                <a:solidFill>
                  <a:prstClr val="black"/>
                </a:solidFill>
              </a:rPr>
              <a:t>1,03803		(1,03753)</a:t>
            </a:r>
            <a:endParaRPr lang="nb-NO" dirty="0">
              <a:solidFill>
                <a:prstClr val="black"/>
              </a:solidFill>
            </a:endParaRPr>
          </a:p>
          <a:p>
            <a:r>
              <a:rPr lang="nb-NO" dirty="0" smtClean="0">
                <a:solidFill>
                  <a:prstClr val="black"/>
                </a:solidFill>
              </a:rPr>
              <a:t>Hobøl:	</a:t>
            </a:r>
            <a:r>
              <a:rPr lang="nb-NO" dirty="0">
                <a:solidFill>
                  <a:prstClr val="black"/>
                </a:solidFill>
              </a:rPr>
              <a:t>	</a:t>
            </a:r>
            <a:r>
              <a:rPr lang="nb-NO" dirty="0" smtClean="0">
                <a:solidFill>
                  <a:prstClr val="black"/>
                </a:solidFill>
              </a:rPr>
              <a:t>0,98481		(0,97891)</a:t>
            </a:r>
            <a:endParaRPr lang="nb-NO" dirty="0">
              <a:solidFill>
                <a:prstClr val="black"/>
              </a:solidFill>
            </a:endParaRPr>
          </a:p>
        </p:txBody>
      </p:sp>
      <p:sp>
        <p:nvSpPr>
          <p:cNvPr id="2" name="TekstSylinder 1"/>
          <p:cNvSpPr txBox="1"/>
          <p:nvPr/>
        </p:nvSpPr>
        <p:spPr>
          <a:xfrm>
            <a:off x="5254383" y="2897705"/>
            <a:ext cx="3398303" cy="646331"/>
          </a:xfrm>
          <a:prstGeom prst="rect">
            <a:avLst/>
          </a:prstGeom>
          <a:noFill/>
        </p:spPr>
        <p:txBody>
          <a:bodyPr wrap="none" rtlCol="0">
            <a:spAutoFit/>
          </a:bodyPr>
          <a:lstStyle/>
          <a:p>
            <a:pPr algn="ctr"/>
            <a:r>
              <a:rPr lang="nb-NO" b="1" dirty="0" smtClean="0">
                <a:solidFill>
                  <a:srgbClr val="C00000"/>
                </a:solidFill>
              </a:rPr>
              <a:t>Alle får en høyere kostnadsindeks</a:t>
            </a:r>
          </a:p>
          <a:p>
            <a:pPr algn="ctr"/>
            <a:r>
              <a:rPr lang="nb-NO" b="1" dirty="0" smtClean="0">
                <a:solidFill>
                  <a:srgbClr val="C00000"/>
                </a:solidFill>
              </a:rPr>
              <a:t>i høringsnotatet:</a:t>
            </a:r>
            <a:endParaRPr lang="nb-NO" b="1" dirty="0">
              <a:solidFill>
                <a:srgbClr val="C00000"/>
              </a:solidFill>
            </a:endParaRPr>
          </a:p>
        </p:txBody>
      </p:sp>
    </p:spTree>
    <p:extLst>
      <p:ext uri="{BB962C8B-B14F-4D97-AF65-F5344CB8AC3E}">
        <p14:creationId xmlns:p14="http://schemas.microsoft.com/office/powerpoint/2010/main" val="818645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4"/>
          </p:nvPr>
        </p:nvSpPr>
        <p:spPr/>
        <p:txBody>
          <a:bodyPr/>
          <a:lstStyle/>
          <a:p>
            <a:fld id="{DA31872E-8BFC-214A-B7E1-4CF644173512}" type="slidenum">
              <a:rPr lang="nb-NO" smtClean="0">
                <a:solidFill>
                  <a:prstClr val="black">
                    <a:tint val="75000"/>
                  </a:prstClr>
                </a:solidFill>
              </a:rPr>
              <a:pPr/>
              <a:t>15</a:t>
            </a:fld>
            <a:endParaRPr lang="nb-NO">
              <a:solidFill>
                <a:prstClr val="black">
                  <a:tint val="7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856"/>
            <a:ext cx="9134834" cy="5966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013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88640"/>
            <a:ext cx="8229600" cy="490066"/>
          </a:xfrm>
        </p:spPr>
        <p:txBody>
          <a:bodyPr>
            <a:noAutofit/>
          </a:bodyPr>
          <a:lstStyle/>
          <a:p>
            <a:r>
              <a:rPr lang="nb-NO" sz="2800" b="1" dirty="0" smtClean="0"/>
              <a:t>Strukturkriterium</a:t>
            </a:r>
            <a:endParaRPr lang="nb-NO" sz="2800" b="1" dirty="0"/>
          </a:p>
        </p:txBody>
      </p:sp>
      <p:sp>
        <p:nvSpPr>
          <p:cNvPr id="5" name="Plassholder for lysbildenummer 4"/>
          <p:cNvSpPr>
            <a:spLocks noGrp="1"/>
          </p:cNvSpPr>
          <p:nvPr>
            <p:ph type="sldNum" sz="quarter" idx="12"/>
          </p:nvPr>
        </p:nvSpPr>
        <p:spPr/>
        <p:txBody>
          <a:bodyPr/>
          <a:lstStyle/>
          <a:p>
            <a:fld id="{23D302F4-2F71-4857-89A0-02F3EA751D26}" type="slidenum">
              <a:rPr lang="nb-NO">
                <a:solidFill>
                  <a:prstClr val="black">
                    <a:tint val="75000"/>
                  </a:prstClr>
                </a:solidFill>
              </a:rPr>
              <a:pPr/>
              <a:t>16</a:t>
            </a:fld>
            <a:endParaRPr lang="nb-NO" dirty="0">
              <a:solidFill>
                <a:prstClr val="black">
                  <a:tint val="75000"/>
                </a:prstClr>
              </a:solidFill>
            </a:endParaRPr>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789" y="861089"/>
            <a:ext cx="5568286" cy="5659674"/>
          </a:xfrm>
          <a:prstGeom prst="rect">
            <a:avLst/>
          </a:prstGeom>
        </p:spPr>
      </p:pic>
    </p:spTree>
    <p:extLst>
      <p:ext uri="{BB962C8B-B14F-4D97-AF65-F5344CB8AC3E}">
        <p14:creationId xmlns:p14="http://schemas.microsoft.com/office/powerpoint/2010/main" val="516131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Nytt strukturkriterium</a:t>
            </a:r>
            <a:endParaRPr lang="nb-NO" dirty="0"/>
          </a:p>
        </p:txBody>
      </p:sp>
      <p:sp>
        <p:nvSpPr>
          <p:cNvPr id="3" name="Plassholder for lysbildenummer 2"/>
          <p:cNvSpPr>
            <a:spLocks noGrp="1"/>
          </p:cNvSpPr>
          <p:nvPr>
            <p:ph type="sldNum" sz="quarter" idx="4"/>
          </p:nvPr>
        </p:nvSpPr>
        <p:spPr/>
        <p:txBody>
          <a:bodyPr/>
          <a:lstStyle/>
          <a:p>
            <a:fld id="{DA31872E-8BFC-214A-B7E1-4CF644173512}" type="slidenum">
              <a:rPr lang="nb-NO" smtClean="0">
                <a:solidFill>
                  <a:prstClr val="black">
                    <a:tint val="75000"/>
                  </a:prstClr>
                </a:solidFill>
              </a:rPr>
              <a:pPr/>
              <a:t>17</a:t>
            </a:fld>
            <a:endParaRPr lang="nb-NO">
              <a:solidFill>
                <a:prstClr val="black">
                  <a:tint val="75000"/>
                </a:prstClr>
              </a:solidFill>
            </a:endParaRPr>
          </a:p>
        </p:txBody>
      </p:sp>
      <p:sp>
        <p:nvSpPr>
          <p:cNvPr id="4" name="Plassholder for innhold 3"/>
          <p:cNvSpPr>
            <a:spLocks noGrp="1"/>
          </p:cNvSpPr>
          <p:nvPr>
            <p:ph sz="quarter" idx="10"/>
          </p:nvPr>
        </p:nvSpPr>
        <p:spPr>
          <a:xfrm>
            <a:off x="457201" y="1197621"/>
            <a:ext cx="8229600" cy="5139384"/>
          </a:xfrm>
        </p:spPr>
        <p:txBody>
          <a:bodyPr>
            <a:normAutofit lnSpcReduction="10000"/>
          </a:bodyPr>
          <a:lstStyle/>
          <a:p>
            <a:r>
              <a:rPr lang="nb-NO" dirty="0"/>
              <a:t>KMD foreslår </a:t>
            </a:r>
            <a:r>
              <a:rPr lang="nb-NO" dirty="0" smtClean="0"/>
              <a:t>et </a:t>
            </a:r>
            <a:r>
              <a:rPr lang="nb-NO" dirty="0"/>
              <a:t>nytt strukturkriterium, der kommuner som har smådriftsulempene som ikke fullt ut kan anses som ufrivillige skal få en reduksjon i den delen av tilskuddet som knyttes til det såkalte basiskriteriet. </a:t>
            </a:r>
            <a:endParaRPr lang="nb-NO" dirty="0" smtClean="0"/>
          </a:p>
          <a:p>
            <a:endParaRPr lang="nb-NO" dirty="0" smtClean="0"/>
          </a:p>
          <a:p>
            <a:r>
              <a:rPr lang="nb-NO" dirty="0" smtClean="0"/>
              <a:t>Kommunesektorens </a:t>
            </a:r>
            <a:r>
              <a:rPr lang="nb-NO" dirty="0"/>
              <a:t>samlede inntekter vil ikke bli berørt av dette, fordi reduksjonen i basistilskudd vil bli beholdt i det samlede inntektssystemet. </a:t>
            </a:r>
            <a:endParaRPr lang="nb-NO" dirty="0" smtClean="0"/>
          </a:p>
          <a:p>
            <a:endParaRPr lang="nb-NO" dirty="0" smtClean="0"/>
          </a:p>
          <a:p>
            <a:r>
              <a:rPr lang="nb-NO" dirty="0"/>
              <a:t>Basistilskuddet utgjør et fast beløp per kommune på </a:t>
            </a:r>
            <a:r>
              <a:rPr lang="nb-NO" dirty="0" smtClean="0"/>
              <a:t>13,2 </a:t>
            </a:r>
            <a:r>
              <a:rPr lang="nb-NO" dirty="0" err="1"/>
              <a:t>mill</a:t>
            </a:r>
            <a:r>
              <a:rPr lang="nb-NO" dirty="0"/>
              <a:t> kroner i </a:t>
            </a:r>
            <a:r>
              <a:rPr lang="nb-NO" dirty="0" smtClean="0"/>
              <a:t>2015 </a:t>
            </a:r>
            <a:r>
              <a:rPr lang="nb-NO" dirty="0"/>
              <a:t>og kompenserer for smådriftsulemper (administrasjon, grunnskole, pleie/omsorg, kommunehelse)</a:t>
            </a:r>
          </a:p>
          <a:p>
            <a:pPr marL="0" indent="0">
              <a:buNone/>
            </a:pPr>
            <a:endParaRPr lang="nb-NO" dirty="0" smtClean="0"/>
          </a:p>
          <a:p>
            <a:r>
              <a:rPr lang="nb-NO" dirty="0" err="1" smtClean="0"/>
              <a:t>KMDs</a:t>
            </a:r>
            <a:r>
              <a:rPr lang="nb-NO" dirty="0" smtClean="0"/>
              <a:t> </a:t>
            </a:r>
            <a:r>
              <a:rPr lang="nb-NO" dirty="0"/>
              <a:t>forslag vil føre til at kommunene vil få et tilskudd på mellom 0 og 13,2 </a:t>
            </a:r>
            <a:r>
              <a:rPr lang="nb-NO" dirty="0" err="1"/>
              <a:t>mill</a:t>
            </a:r>
            <a:r>
              <a:rPr lang="nb-NO" dirty="0"/>
              <a:t> kroner – </a:t>
            </a:r>
            <a:r>
              <a:rPr lang="nb-NO" dirty="0" smtClean="0"/>
              <a:t>avhengig </a:t>
            </a:r>
            <a:r>
              <a:rPr lang="nb-NO" dirty="0"/>
              <a:t>av reiselengde. </a:t>
            </a:r>
          </a:p>
        </p:txBody>
      </p:sp>
    </p:spTree>
    <p:extLst>
      <p:ext uri="{BB962C8B-B14F-4D97-AF65-F5344CB8AC3E}">
        <p14:creationId xmlns:p14="http://schemas.microsoft.com/office/powerpoint/2010/main" val="1096105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er et strukturkriterium?</a:t>
            </a:r>
            <a:endParaRPr lang="nb-NO" dirty="0"/>
          </a:p>
        </p:txBody>
      </p:sp>
      <p:sp>
        <p:nvSpPr>
          <p:cNvPr id="3" name="Plassholder for innhold 2"/>
          <p:cNvSpPr>
            <a:spLocks noGrp="1"/>
          </p:cNvSpPr>
          <p:nvPr>
            <p:ph idx="1"/>
          </p:nvPr>
        </p:nvSpPr>
        <p:spPr>
          <a:xfrm>
            <a:off x="457200" y="1334386"/>
            <a:ext cx="8229600" cy="5427921"/>
          </a:xfrm>
        </p:spPr>
        <p:txBody>
          <a:bodyPr>
            <a:normAutofit fontScale="70000" lnSpcReduction="20000"/>
          </a:bodyPr>
          <a:lstStyle/>
          <a:p>
            <a:r>
              <a:rPr lang="nb-NO" dirty="0" smtClean="0"/>
              <a:t>Kriteriet skal være er et mål på bosettingsmønsteret i kommunen og området rundt. </a:t>
            </a:r>
          </a:p>
          <a:p>
            <a:endParaRPr lang="nb-NO" dirty="0"/>
          </a:p>
          <a:p>
            <a:r>
              <a:rPr lang="nb-NO" dirty="0" smtClean="0"/>
              <a:t>Kriteriet måler hvor mange km må man reise for å treffe 5 000‘ innbyggere.</a:t>
            </a:r>
          </a:p>
          <a:p>
            <a:pPr lvl="1"/>
            <a:r>
              <a:rPr lang="nb-NO" dirty="0" smtClean="0"/>
              <a:t>Kommunene deles opp i 12000 grunnkretser. Tar så utgangspunkt i der det bor flest i grunnkretsen og begynner å regne….(vei- og rutenett)</a:t>
            </a:r>
          </a:p>
          <a:p>
            <a:pPr lvl="1"/>
            <a:endParaRPr lang="nb-NO" dirty="0"/>
          </a:p>
          <a:p>
            <a:pPr lvl="1"/>
            <a:r>
              <a:rPr lang="nb-NO" dirty="0" err="1" smtClean="0"/>
              <a:t>Dvs</a:t>
            </a:r>
            <a:r>
              <a:rPr lang="nb-NO" dirty="0" smtClean="0"/>
              <a:t> at kommuner med spredt bosetting får en høyere verdi på kriteriet enn kommuner med mange innbyggere og små avstander</a:t>
            </a:r>
          </a:p>
          <a:p>
            <a:pPr lvl="1"/>
            <a:endParaRPr lang="nb-NO" dirty="0" smtClean="0"/>
          </a:p>
          <a:p>
            <a:pPr lvl="1"/>
            <a:r>
              <a:rPr lang="nb-NO" dirty="0" smtClean="0"/>
              <a:t>Men for mange kommuner måler kriteriet </a:t>
            </a:r>
            <a:r>
              <a:rPr lang="nb-NO" dirty="0" err="1" smtClean="0"/>
              <a:t>spredtbygdhet</a:t>
            </a:r>
            <a:r>
              <a:rPr lang="nb-NO" dirty="0" smtClean="0"/>
              <a:t> innenfor egen kommune</a:t>
            </a:r>
          </a:p>
          <a:p>
            <a:pPr lvl="1"/>
            <a:endParaRPr lang="nb-NO" dirty="0"/>
          </a:p>
          <a:p>
            <a:r>
              <a:rPr lang="nb-NO" dirty="0" smtClean="0"/>
              <a:t>Man setter en verdi på hvor langt man må reise for å nå 5000 innbyggere. Må man reise lenger for man full basis. I forslaget viser de tre grenseverdier på 25,4, 16,5 og 13,3 km.</a:t>
            </a:r>
          </a:p>
          <a:p>
            <a:pPr lvl="1"/>
            <a:endParaRPr lang="nb-NO" dirty="0"/>
          </a:p>
          <a:p>
            <a:endParaRPr lang="nb-NO" dirty="0" smtClean="0"/>
          </a:p>
          <a:p>
            <a:pPr lvl="1"/>
            <a:endParaRPr lang="nb-NO" dirty="0"/>
          </a:p>
        </p:txBody>
      </p:sp>
    </p:spTree>
    <p:extLst>
      <p:ext uri="{BB962C8B-B14F-4D97-AF65-F5344CB8AC3E}">
        <p14:creationId xmlns:p14="http://schemas.microsoft.com/office/powerpoint/2010/main" val="322820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510254"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5127" y="4589060"/>
            <a:ext cx="1179221" cy="145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Sylinder 3"/>
          <p:cNvSpPr txBox="1"/>
          <p:nvPr/>
        </p:nvSpPr>
        <p:spPr>
          <a:xfrm>
            <a:off x="4934348" y="5636525"/>
            <a:ext cx="2791533" cy="369332"/>
          </a:xfrm>
          <a:prstGeom prst="rect">
            <a:avLst/>
          </a:prstGeom>
          <a:noFill/>
        </p:spPr>
        <p:txBody>
          <a:bodyPr wrap="none" rtlCol="0">
            <a:spAutoFit/>
          </a:bodyPr>
          <a:lstStyle/>
          <a:p>
            <a:r>
              <a:rPr lang="nb-NO" dirty="0" smtClean="0">
                <a:solidFill>
                  <a:prstClr val="black"/>
                </a:solidFill>
              </a:rPr>
              <a:t>108 kommuner får fullt nivå</a:t>
            </a:r>
            <a:endParaRPr lang="nb-NO" dirty="0">
              <a:solidFill>
                <a:prstClr val="black"/>
              </a:solidFill>
            </a:endParaRPr>
          </a:p>
        </p:txBody>
      </p:sp>
      <p:sp>
        <p:nvSpPr>
          <p:cNvPr id="2" name="TekstSylinder 1"/>
          <p:cNvSpPr txBox="1"/>
          <p:nvPr/>
        </p:nvSpPr>
        <p:spPr>
          <a:xfrm>
            <a:off x="168227" y="259308"/>
            <a:ext cx="3920433" cy="830997"/>
          </a:xfrm>
          <a:prstGeom prst="rect">
            <a:avLst/>
          </a:prstGeom>
          <a:noFill/>
        </p:spPr>
        <p:txBody>
          <a:bodyPr wrap="none" rtlCol="0">
            <a:spAutoFit/>
          </a:bodyPr>
          <a:lstStyle/>
          <a:p>
            <a:pPr algn="ctr"/>
            <a:r>
              <a:rPr lang="nb-NO" sz="2400" b="1" dirty="0" smtClean="0">
                <a:solidFill>
                  <a:srgbClr val="C00000"/>
                </a:solidFill>
              </a:rPr>
              <a:t>Høring IS – differensiert basis</a:t>
            </a:r>
          </a:p>
          <a:p>
            <a:pPr algn="ctr"/>
            <a:r>
              <a:rPr lang="nb-NO" sz="2400" b="1" dirty="0" smtClean="0">
                <a:solidFill>
                  <a:srgbClr val="C00000"/>
                </a:solidFill>
              </a:rPr>
              <a:t>Grenseverdi med 25,4 km</a:t>
            </a:r>
            <a:endParaRPr lang="nb-NO" sz="2400" b="1" dirty="0">
              <a:solidFill>
                <a:srgbClr val="C00000"/>
              </a:solidFill>
            </a:endParaRPr>
          </a:p>
        </p:txBody>
      </p:sp>
      <p:sp>
        <p:nvSpPr>
          <p:cNvPr id="3" name="TekstSylinder 2"/>
          <p:cNvSpPr txBox="1"/>
          <p:nvPr/>
        </p:nvSpPr>
        <p:spPr>
          <a:xfrm>
            <a:off x="4936530" y="2417452"/>
            <a:ext cx="3286604" cy="707886"/>
          </a:xfrm>
          <a:prstGeom prst="rect">
            <a:avLst/>
          </a:prstGeom>
          <a:noFill/>
        </p:spPr>
        <p:txBody>
          <a:bodyPr wrap="none" rtlCol="0">
            <a:spAutoFit/>
          </a:bodyPr>
          <a:lstStyle/>
          <a:p>
            <a:pPr algn="ctr"/>
            <a:r>
              <a:rPr lang="nb-NO" sz="2000" b="1" dirty="0" smtClean="0">
                <a:solidFill>
                  <a:prstClr val="black"/>
                </a:solidFill>
              </a:rPr>
              <a:t>Kommuner som har fullt nivå</a:t>
            </a:r>
          </a:p>
          <a:p>
            <a:pPr algn="ctr"/>
            <a:r>
              <a:rPr lang="nb-NO" sz="2000" b="1" dirty="0" smtClean="0">
                <a:solidFill>
                  <a:prstClr val="black"/>
                </a:solidFill>
              </a:rPr>
              <a:t>på basis</a:t>
            </a:r>
          </a:p>
        </p:txBody>
      </p:sp>
    </p:spTree>
    <p:extLst>
      <p:ext uri="{BB962C8B-B14F-4D97-AF65-F5344CB8AC3E}">
        <p14:creationId xmlns:p14="http://schemas.microsoft.com/office/powerpoint/2010/main" val="1611364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3506" name="Picture 4" descr="P61001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3507" name="Rectangle 3"/>
          <p:cNvSpPr>
            <a:spLocks noGrp="1" noChangeArrowheads="1"/>
          </p:cNvSpPr>
          <p:nvPr>
            <p:ph type="body" idx="4294967295"/>
          </p:nvPr>
        </p:nvSpPr>
        <p:spPr>
          <a:xfrm>
            <a:off x="0" y="0"/>
            <a:ext cx="9144000" cy="836712"/>
          </a:xfrm>
        </p:spPr>
        <p:txBody>
          <a:bodyPr/>
          <a:lstStyle/>
          <a:p>
            <a:pPr algn="ctr">
              <a:lnSpc>
                <a:spcPct val="80000"/>
              </a:lnSpc>
              <a:buFont typeface="Wingdings" pitchFamily="2" charset="2"/>
              <a:buNone/>
            </a:pPr>
            <a:r>
              <a:rPr lang="nb-NO" sz="4200" b="1" dirty="0" smtClean="0">
                <a:solidFill>
                  <a:srgbClr val="FFFF00"/>
                </a:solidFill>
              </a:rPr>
              <a:t>Nytt inntektssystem fra 2017</a:t>
            </a:r>
            <a:endParaRPr lang="nb-NO" sz="1500" b="1" dirty="0">
              <a:solidFill>
                <a:srgbClr val="FFFF00"/>
              </a:solidFill>
            </a:endParaRPr>
          </a:p>
        </p:txBody>
      </p:sp>
    </p:spTree>
    <p:extLst>
      <p:ext uri="{BB962C8B-B14F-4D97-AF65-F5344CB8AC3E}">
        <p14:creationId xmlns:p14="http://schemas.microsoft.com/office/powerpoint/2010/main" val="326231610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7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ssholder for lysbildenummer 2"/>
          <p:cNvSpPr>
            <a:spLocks noGrp="1"/>
          </p:cNvSpPr>
          <p:nvPr>
            <p:ph type="sldNum" sz="quarter" idx="4"/>
          </p:nvPr>
        </p:nvSpPr>
        <p:spPr/>
        <p:txBody>
          <a:bodyPr/>
          <a:lstStyle/>
          <a:p>
            <a:fld id="{DA31872E-8BFC-214A-B7E1-4CF644173512}" type="slidenum">
              <a:rPr lang="nb-NO" smtClean="0">
                <a:solidFill>
                  <a:prstClr val="black">
                    <a:tint val="75000"/>
                  </a:prstClr>
                </a:solidFill>
              </a:rPr>
              <a:pPr/>
              <a:t>20</a:t>
            </a:fld>
            <a:endParaRPr lang="nb-NO">
              <a:solidFill>
                <a:prstClr val="black">
                  <a:tint val="75000"/>
                </a:prstClr>
              </a:solidFill>
            </a:endParaRPr>
          </a:p>
        </p:txBody>
      </p:sp>
      <p:sp>
        <p:nvSpPr>
          <p:cNvPr id="2" name="Høyre klammeparentes 1"/>
          <p:cNvSpPr/>
          <p:nvPr/>
        </p:nvSpPr>
        <p:spPr>
          <a:xfrm>
            <a:off x="1353786" y="1246908"/>
            <a:ext cx="558140" cy="339634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solidFill>
                <a:prstClr val="black"/>
              </a:solidFill>
            </a:endParaRPr>
          </a:p>
        </p:txBody>
      </p:sp>
      <p:sp>
        <p:nvSpPr>
          <p:cNvPr id="4" name="TekstSylinder 3"/>
          <p:cNvSpPr txBox="1"/>
          <p:nvPr/>
        </p:nvSpPr>
        <p:spPr>
          <a:xfrm>
            <a:off x="1632856" y="2208809"/>
            <a:ext cx="1512465" cy="646331"/>
          </a:xfrm>
          <a:prstGeom prst="rect">
            <a:avLst/>
          </a:prstGeom>
          <a:noFill/>
        </p:spPr>
        <p:txBody>
          <a:bodyPr wrap="none" rtlCol="0">
            <a:spAutoFit/>
          </a:bodyPr>
          <a:lstStyle/>
          <a:p>
            <a:r>
              <a:rPr lang="nb-NO" dirty="0" smtClean="0">
                <a:solidFill>
                  <a:prstClr val="black"/>
                </a:solidFill>
              </a:rPr>
              <a:t>Viser nedgang</a:t>
            </a:r>
          </a:p>
          <a:p>
            <a:r>
              <a:rPr lang="nb-NO" dirty="0" smtClean="0">
                <a:solidFill>
                  <a:prstClr val="black"/>
                </a:solidFill>
              </a:rPr>
              <a:t>i basistilskudd</a:t>
            </a:r>
            <a:endParaRPr lang="nb-NO" dirty="0">
              <a:solidFill>
                <a:prstClr val="black"/>
              </a:solidFill>
            </a:endParaRPr>
          </a:p>
        </p:txBody>
      </p:sp>
      <p:cxnSp>
        <p:nvCxnSpPr>
          <p:cNvPr id="6" name="Rett pil 5"/>
          <p:cNvCxnSpPr/>
          <p:nvPr/>
        </p:nvCxnSpPr>
        <p:spPr>
          <a:xfrm flipH="1" flipV="1">
            <a:off x="6117020" y="1169512"/>
            <a:ext cx="173421" cy="3927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1409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4"/>
          </p:nvPr>
        </p:nvSpPr>
        <p:spPr/>
        <p:txBody>
          <a:bodyPr/>
          <a:lstStyle/>
          <a:p>
            <a:fld id="{DA31872E-8BFC-214A-B7E1-4CF644173512}" type="slidenum">
              <a:rPr lang="nb-NO" smtClean="0">
                <a:solidFill>
                  <a:prstClr val="black">
                    <a:tint val="75000"/>
                  </a:prstClr>
                </a:solidFill>
              </a:rPr>
              <a:pPr/>
              <a:t>21</a:t>
            </a:fld>
            <a:endParaRPr lang="nb-NO">
              <a:solidFill>
                <a:prstClr val="black">
                  <a:tint val="75000"/>
                </a:prstClr>
              </a:solidFill>
            </a:endParaRPr>
          </a:p>
        </p:txBody>
      </p:sp>
      <p:pic>
        <p:nvPicPr>
          <p:cNvPr id="2050"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94296" y="733648"/>
            <a:ext cx="8449974" cy="4699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Sylinder 4"/>
          <p:cNvSpPr txBox="1"/>
          <p:nvPr/>
        </p:nvSpPr>
        <p:spPr>
          <a:xfrm>
            <a:off x="0" y="765546"/>
            <a:ext cx="3582285" cy="369332"/>
          </a:xfrm>
          <a:prstGeom prst="rect">
            <a:avLst/>
          </a:prstGeom>
          <a:noFill/>
        </p:spPr>
        <p:txBody>
          <a:bodyPr wrap="square" rtlCol="0">
            <a:spAutoFit/>
          </a:bodyPr>
          <a:lstStyle/>
          <a:p>
            <a:r>
              <a:rPr lang="nb-NO" dirty="0" smtClean="0"/>
              <a:t>Kr per innbygger</a:t>
            </a:r>
            <a:endParaRPr lang="nb-NO" dirty="0"/>
          </a:p>
        </p:txBody>
      </p:sp>
      <p:sp>
        <p:nvSpPr>
          <p:cNvPr id="2" name="Rektangel 1"/>
          <p:cNvSpPr/>
          <p:nvPr/>
        </p:nvSpPr>
        <p:spPr>
          <a:xfrm>
            <a:off x="534538" y="5573053"/>
            <a:ext cx="7556839" cy="923330"/>
          </a:xfrm>
          <a:prstGeom prst="rect">
            <a:avLst/>
          </a:prstGeom>
        </p:spPr>
        <p:txBody>
          <a:bodyPr wrap="square">
            <a:spAutoFit/>
          </a:bodyPr>
          <a:lstStyle/>
          <a:p>
            <a:r>
              <a:rPr lang="nn-NO" dirty="0"/>
              <a:t>MARKER	.- 4,9 </a:t>
            </a:r>
            <a:r>
              <a:rPr lang="nn-NO" dirty="0" err="1" smtClean="0"/>
              <a:t>mill</a:t>
            </a:r>
            <a:r>
              <a:rPr lang="nn-NO" dirty="0" smtClean="0"/>
              <a:t>  -   SPYDEBERG</a:t>
            </a:r>
            <a:r>
              <a:rPr lang="nn-NO" dirty="0"/>
              <a:t>	</a:t>
            </a:r>
            <a:r>
              <a:rPr lang="nn-NO" dirty="0" smtClean="0"/>
              <a:t>. -</a:t>
            </a:r>
            <a:r>
              <a:rPr lang="nn-NO" dirty="0"/>
              <a:t>9.1 </a:t>
            </a:r>
            <a:r>
              <a:rPr lang="nn-NO" dirty="0" err="1"/>
              <a:t>mill</a:t>
            </a:r>
            <a:endParaRPr lang="nn-NO" dirty="0"/>
          </a:p>
          <a:p>
            <a:endParaRPr lang="nn-NO" dirty="0" smtClean="0"/>
          </a:p>
          <a:p>
            <a:r>
              <a:rPr lang="nn-NO" dirty="0" smtClean="0"/>
              <a:t>ASKIM</a:t>
            </a:r>
            <a:r>
              <a:rPr lang="nn-NO" dirty="0"/>
              <a:t>	.-4,9 </a:t>
            </a:r>
            <a:r>
              <a:rPr lang="nn-NO" dirty="0" err="1" smtClean="0"/>
              <a:t>mill</a:t>
            </a:r>
            <a:r>
              <a:rPr lang="nn-NO" dirty="0" smtClean="0"/>
              <a:t>   -   EIDSBERG</a:t>
            </a:r>
            <a:r>
              <a:rPr lang="nn-NO" dirty="0"/>
              <a:t>	.-5,8 </a:t>
            </a:r>
            <a:r>
              <a:rPr lang="nn-NO" dirty="0" err="1" smtClean="0"/>
              <a:t>mill</a:t>
            </a:r>
            <a:r>
              <a:rPr lang="nn-NO" dirty="0"/>
              <a:t> </a:t>
            </a:r>
            <a:r>
              <a:rPr lang="nn-NO" dirty="0" smtClean="0"/>
              <a:t>     HOBØL</a:t>
            </a:r>
            <a:r>
              <a:rPr lang="nn-NO" dirty="0"/>
              <a:t>	. -8,2 </a:t>
            </a:r>
            <a:r>
              <a:rPr lang="nn-NO" dirty="0" err="1"/>
              <a:t>mill</a:t>
            </a:r>
            <a:endParaRPr lang="nn-NO" dirty="0"/>
          </a:p>
        </p:txBody>
      </p:sp>
    </p:spTree>
    <p:extLst>
      <p:ext uri="{BB962C8B-B14F-4D97-AF65-F5344CB8AC3E}">
        <p14:creationId xmlns:p14="http://schemas.microsoft.com/office/powerpoint/2010/main" val="198013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1" y="0"/>
            <a:ext cx="8229600" cy="1116701"/>
          </a:xfrm>
        </p:spPr>
        <p:txBody>
          <a:bodyPr>
            <a:normAutofit/>
          </a:bodyPr>
          <a:lstStyle/>
          <a:p>
            <a:pPr algn="ctr"/>
            <a:r>
              <a:rPr lang="nb-NO" dirty="0" smtClean="0"/>
              <a:t>Mulig risiko for tap knyttet til omlegging av IS og innføring av strukturkriterium (grenseverdi 25,4 km)</a:t>
            </a:r>
            <a:endParaRPr lang="nb-NO" dirty="0"/>
          </a:p>
        </p:txBody>
      </p:sp>
      <p:sp>
        <p:nvSpPr>
          <p:cNvPr id="3" name="Plassholder for lysbildenummer 2"/>
          <p:cNvSpPr>
            <a:spLocks noGrp="1"/>
          </p:cNvSpPr>
          <p:nvPr>
            <p:ph type="sldNum" sz="quarter" idx="4"/>
          </p:nvPr>
        </p:nvSpPr>
        <p:spPr/>
        <p:txBody>
          <a:bodyPr/>
          <a:lstStyle/>
          <a:p>
            <a:fld id="{DA31872E-8BFC-214A-B7E1-4CF644173512}" type="slidenum">
              <a:rPr lang="nb-NO" smtClean="0">
                <a:solidFill>
                  <a:prstClr val="black">
                    <a:tint val="75000"/>
                  </a:prstClr>
                </a:solidFill>
              </a:rPr>
              <a:pPr/>
              <a:t>22</a:t>
            </a:fld>
            <a:endParaRPr lang="nb-NO">
              <a:solidFill>
                <a:prstClr val="black">
                  <a:tint val="75000"/>
                </a:prstClr>
              </a:solidFill>
            </a:endParaRPr>
          </a:p>
        </p:txBody>
      </p:sp>
      <p:graphicFrame>
        <p:nvGraphicFramePr>
          <p:cNvPr id="5" name="Plassholder for innhold 4"/>
          <p:cNvGraphicFramePr>
            <a:graphicFrameLocks noGrp="1"/>
          </p:cNvGraphicFramePr>
          <p:nvPr>
            <p:ph sz="quarter" idx="10"/>
            <p:extLst>
              <p:ext uri="{D42A27DB-BD31-4B8C-83A1-F6EECF244321}">
                <p14:modId xmlns:p14="http://schemas.microsoft.com/office/powerpoint/2010/main" val="2170057896"/>
              </p:ext>
            </p:extLst>
          </p:nvPr>
        </p:nvGraphicFramePr>
        <p:xfrm>
          <a:off x="945932" y="1186693"/>
          <a:ext cx="7062951" cy="4886960"/>
        </p:xfrm>
        <a:graphic>
          <a:graphicData uri="http://schemas.openxmlformats.org/drawingml/2006/table">
            <a:tbl>
              <a:tblPr firstRow="1" bandRow="1">
                <a:tableStyleId>{5C22544A-7EE6-4342-B048-85BDC9FD1C3A}</a:tableStyleId>
              </a:tblPr>
              <a:tblGrid>
                <a:gridCol w="2096813"/>
                <a:gridCol w="1450427"/>
                <a:gridCol w="1418897"/>
                <a:gridCol w="2096814"/>
              </a:tblGrid>
              <a:tr h="370840">
                <a:tc>
                  <a:txBody>
                    <a:bodyPr/>
                    <a:lstStyle/>
                    <a:p>
                      <a:endParaRPr lang="nb-NO" dirty="0"/>
                    </a:p>
                  </a:txBody>
                  <a:tcPr/>
                </a:tc>
                <a:tc>
                  <a:txBody>
                    <a:bodyPr/>
                    <a:lstStyle/>
                    <a:p>
                      <a:pPr algn="ctr"/>
                      <a:r>
                        <a:rPr lang="nb-NO" dirty="0" smtClean="0"/>
                        <a:t>Gammel IS</a:t>
                      </a:r>
                    </a:p>
                    <a:p>
                      <a:pPr algn="ctr"/>
                      <a:r>
                        <a:rPr lang="nb-NO" dirty="0" smtClean="0"/>
                        <a:t>basistilskudd</a:t>
                      </a:r>
                      <a:endParaRPr lang="nb-NO" dirty="0"/>
                    </a:p>
                  </a:txBody>
                  <a:tcPr/>
                </a:tc>
                <a:tc>
                  <a:txBody>
                    <a:bodyPr/>
                    <a:lstStyle/>
                    <a:p>
                      <a:pPr algn="ctr"/>
                      <a:r>
                        <a:rPr lang="nb-NO" dirty="0" smtClean="0"/>
                        <a:t>Nytt IS</a:t>
                      </a:r>
                    </a:p>
                    <a:p>
                      <a:pPr algn="ctr"/>
                      <a:r>
                        <a:rPr lang="nb-NO" dirty="0" smtClean="0"/>
                        <a:t>basistilskudd</a:t>
                      </a:r>
                      <a:endParaRPr lang="nb-NO" dirty="0"/>
                    </a:p>
                  </a:txBody>
                  <a:tcPr/>
                </a:tc>
                <a:tc>
                  <a:txBody>
                    <a:bodyPr/>
                    <a:lstStyle/>
                    <a:p>
                      <a:pPr algn="ctr"/>
                      <a:r>
                        <a:rPr lang="nb-NO" dirty="0" smtClean="0"/>
                        <a:t>Risiko</a:t>
                      </a:r>
                      <a:r>
                        <a:rPr lang="nb-NO" baseline="0" dirty="0" smtClean="0"/>
                        <a:t> for endring</a:t>
                      </a:r>
                    </a:p>
                    <a:p>
                      <a:pPr algn="ctr"/>
                      <a:r>
                        <a:rPr lang="nb-NO" baseline="0" dirty="0" smtClean="0"/>
                        <a:t>inndelingstilskudd</a:t>
                      </a:r>
                      <a:endParaRPr lang="nb-NO" dirty="0"/>
                    </a:p>
                  </a:txBody>
                  <a:tcPr/>
                </a:tc>
              </a:tr>
              <a:tr h="370840">
                <a:tc>
                  <a:txBody>
                    <a:bodyPr/>
                    <a:lstStyle/>
                    <a:p>
                      <a:r>
                        <a:rPr lang="nb-NO" dirty="0" smtClean="0"/>
                        <a:t>Marker</a:t>
                      </a:r>
                      <a:endParaRPr lang="nb-NO" dirty="0"/>
                    </a:p>
                  </a:txBody>
                  <a:tcPr/>
                </a:tc>
                <a:tc>
                  <a:txBody>
                    <a:bodyPr/>
                    <a:lstStyle/>
                    <a:p>
                      <a:pPr algn="r"/>
                      <a:r>
                        <a:rPr lang="nb-NO" dirty="0" smtClean="0"/>
                        <a:t>13 180</a:t>
                      </a:r>
                      <a:endParaRPr lang="nb-NO" dirty="0"/>
                    </a:p>
                  </a:txBody>
                  <a:tcPr/>
                </a:tc>
                <a:tc>
                  <a:txBody>
                    <a:bodyPr/>
                    <a:lstStyle/>
                    <a:p>
                      <a:pPr algn="r"/>
                      <a:r>
                        <a:rPr lang="nb-NO" dirty="0" smtClean="0"/>
                        <a:t>7 277</a:t>
                      </a:r>
                      <a:endParaRPr lang="nb-NO" dirty="0"/>
                    </a:p>
                  </a:txBody>
                  <a:tcPr/>
                </a:tc>
                <a:tc>
                  <a:txBody>
                    <a:bodyPr/>
                    <a:lstStyle/>
                    <a:p>
                      <a:endParaRPr lang="nb-NO" dirty="0"/>
                    </a:p>
                  </a:txBody>
                  <a:tcPr/>
                </a:tc>
              </a:tr>
              <a:tr h="370840">
                <a:tc>
                  <a:txBody>
                    <a:bodyPr/>
                    <a:lstStyle/>
                    <a:p>
                      <a:r>
                        <a:rPr lang="nb-NO" dirty="0" smtClean="0"/>
                        <a:t>Spydeberg</a:t>
                      </a:r>
                      <a:endParaRPr lang="nb-NO" dirty="0"/>
                    </a:p>
                  </a:txBody>
                  <a:tcPr/>
                </a:tc>
                <a:tc>
                  <a:txBody>
                    <a:bodyPr/>
                    <a:lstStyle/>
                    <a:p>
                      <a:pPr algn="r"/>
                      <a:r>
                        <a:rPr lang="nb-NO" dirty="0" smtClean="0"/>
                        <a:t>13 180</a:t>
                      </a:r>
                      <a:endParaRPr lang="nb-NO" dirty="0"/>
                    </a:p>
                  </a:txBody>
                  <a:tcPr/>
                </a:tc>
                <a:tc>
                  <a:txBody>
                    <a:bodyPr/>
                    <a:lstStyle/>
                    <a:p>
                      <a:pPr algn="r"/>
                      <a:r>
                        <a:rPr lang="nb-NO" dirty="0" smtClean="0"/>
                        <a:t>2 070</a:t>
                      </a:r>
                      <a:endParaRPr lang="nb-NO" dirty="0"/>
                    </a:p>
                  </a:txBody>
                  <a:tcPr/>
                </a:tc>
                <a:tc>
                  <a:txBody>
                    <a:bodyPr/>
                    <a:lstStyle/>
                    <a:p>
                      <a:endParaRPr lang="nb-NO" dirty="0"/>
                    </a:p>
                  </a:txBody>
                  <a:tcPr/>
                </a:tc>
              </a:tr>
              <a:tr h="370840">
                <a:tc>
                  <a:txBody>
                    <a:bodyPr/>
                    <a:lstStyle/>
                    <a:p>
                      <a:r>
                        <a:rPr lang="nb-NO" dirty="0" smtClean="0"/>
                        <a:t>Askim</a:t>
                      </a:r>
                      <a:endParaRPr lang="nb-NO" dirty="0"/>
                    </a:p>
                  </a:txBody>
                  <a:tcPr/>
                </a:tc>
                <a:tc>
                  <a:txBody>
                    <a:bodyPr/>
                    <a:lstStyle/>
                    <a:p>
                      <a:pPr algn="r"/>
                      <a:r>
                        <a:rPr lang="nb-NO" dirty="0" smtClean="0"/>
                        <a:t>13 180</a:t>
                      </a:r>
                      <a:endParaRPr lang="nb-NO" dirty="0"/>
                    </a:p>
                  </a:txBody>
                  <a:tcPr/>
                </a:tc>
                <a:tc>
                  <a:txBody>
                    <a:bodyPr/>
                    <a:lstStyle/>
                    <a:p>
                      <a:pPr algn="r"/>
                      <a:r>
                        <a:rPr lang="nb-NO" dirty="0" smtClean="0"/>
                        <a:t>1 047</a:t>
                      </a:r>
                      <a:endParaRPr lang="nb-NO" dirty="0"/>
                    </a:p>
                  </a:txBody>
                  <a:tcPr/>
                </a:tc>
                <a:tc>
                  <a:txBody>
                    <a:bodyPr/>
                    <a:lstStyle/>
                    <a:p>
                      <a:endParaRPr lang="nb-NO"/>
                    </a:p>
                  </a:txBody>
                  <a:tcPr/>
                </a:tc>
              </a:tr>
              <a:tr h="370840">
                <a:tc>
                  <a:txBody>
                    <a:bodyPr/>
                    <a:lstStyle/>
                    <a:p>
                      <a:r>
                        <a:rPr lang="nb-NO" dirty="0" smtClean="0"/>
                        <a:t>Eidsberg</a:t>
                      </a:r>
                      <a:endParaRPr lang="nb-NO" dirty="0"/>
                    </a:p>
                  </a:txBody>
                  <a:tcPr/>
                </a:tc>
                <a:tc>
                  <a:txBody>
                    <a:bodyPr/>
                    <a:lstStyle/>
                    <a:p>
                      <a:pPr algn="r"/>
                      <a:r>
                        <a:rPr lang="nb-NO" dirty="0" smtClean="0"/>
                        <a:t>13 180</a:t>
                      </a:r>
                      <a:endParaRPr lang="nb-NO" dirty="0"/>
                    </a:p>
                  </a:txBody>
                  <a:tcPr/>
                </a:tc>
                <a:tc>
                  <a:txBody>
                    <a:bodyPr/>
                    <a:lstStyle/>
                    <a:p>
                      <a:pPr algn="r"/>
                      <a:r>
                        <a:rPr lang="nb-NO" dirty="0" smtClean="0"/>
                        <a:t>2 100</a:t>
                      </a:r>
                      <a:endParaRPr lang="nb-NO" dirty="0"/>
                    </a:p>
                  </a:txBody>
                  <a:tcPr/>
                </a:tc>
                <a:tc>
                  <a:txBody>
                    <a:bodyPr/>
                    <a:lstStyle/>
                    <a:p>
                      <a:endParaRPr lang="nb-NO"/>
                    </a:p>
                  </a:txBody>
                  <a:tcPr/>
                </a:tc>
              </a:tr>
              <a:tr h="370840">
                <a:tc>
                  <a:txBody>
                    <a:bodyPr/>
                    <a:lstStyle/>
                    <a:p>
                      <a:r>
                        <a:rPr lang="nb-NO" dirty="0" smtClean="0"/>
                        <a:t>Hobøl</a:t>
                      </a:r>
                      <a:endParaRPr lang="nb-NO" dirty="0"/>
                    </a:p>
                  </a:txBody>
                  <a:tcPr>
                    <a:lnB w="12700" cap="flat" cmpd="sng" algn="ctr">
                      <a:solidFill>
                        <a:schemeClr val="tx1"/>
                      </a:solidFill>
                      <a:prstDash val="solid"/>
                      <a:round/>
                      <a:headEnd type="none" w="med" len="med"/>
                      <a:tailEnd type="none" w="med" len="med"/>
                    </a:lnB>
                  </a:tcPr>
                </a:tc>
                <a:tc>
                  <a:txBody>
                    <a:bodyPr/>
                    <a:lstStyle/>
                    <a:p>
                      <a:pPr algn="r"/>
                      <a:r>
                        <a:rPr lang="nb-NO" dirty="0" smtClean="0"/>
                        <a:t>13 </a:t>
                      </a:r>
                      <a:r>
                        <a:rPr lang="nb-NO" dirty="0" smtClean="0"/>
                        <a:t>180</a:t>
                      </a:r>
                      <a:endParaRPr lang="nb-NO" dirty="0"/>
                    </a:p>
                  </a:txBody>
                  <a:tcPr>
                    <a:lnB w="12700" cap="flat" cmpd="sng" algn="ctr">
                      <a:solidFill>
                        <a:schemeClr val="tx1"/>
                      </a:solidFill>
                      <a:prstDash val="solid"/>
                      <a:round/>
                      <a:headEnd type="none" w="med" len="med"/>
                      <a:tailEnd type="none" w="med" len="med"/>
                    </a:lnB>
                  </a:tcPr>
                </a:tc>
                <a:tc>
                  <a:txBody>
                    <a:bodyPr/>
                    <a:lstStyle/>
                    <a:p>
                      <a:pPr algn="r"/>
                      <a:r>
                        <a:rPr lang="nb-NO" dirty="0" smtClean="0"/>
                        <a:t>3 321</a:t>
                      </a:r>
                      <a:endParaRPr lang="nb-NO" dirty="0"/>
                    </a:p>
                  </a:txBody>
                  <a:tcPr>
                    <a:lnB w="12700" cap="flat" cmpd="sng" algn="ctr">
                      <a:solidFill>
                        <a:schemeClr val="tx1"/>
                      </a:solidFill>
                      <a:prstDash val="solid"/>
                      <a:round/>
                      <a:headEnd type="none" w="med" len="med"/>
                      <a:tailEnd type="none" w="med" len="med"/>
                    </a:lnB>
                  </a:tcPr>
                </a:tc>
                <a:tc>
                  <a:txBody>
                    <a:bodyPr/>
                    <a:lstStyle/>
                    <a:p>
                      <a:endParaRPr lang="nb-NO"/>
                    </a:p>
                  </a:txBody>
                  <a:tcPr>
                    <a:lnB w="12700" cmpd="sng">
                      <a:noFill/>
                    </a:lnB>
                  </a:tcPr>
                </a:tc>
              </a:tr>
              <a:tr h="370840">
                <a:tc>
                  <a:txBody>
                    <a:bodyPr/>
                    <a:lstStyle/>
                    <a:p>
                      <a:r>
                        <a:rPr lang="nb-NO" dirty="0" smtClean="0"/>
                        <a:t>Sum</a:t>
                      </a:r>
                      <a:endParaRPr lang="nb-NO"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b-NO" dirty="0" smtClean="0"/>
                        <a:t>65 900</a:t>
                      </a:r>
                      <a:endParaRPr lang="nb-NO"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b-NO" dirty="0" smtClean="0"/>
                        <a:t>15 814</a:t>
                      </a:r>
                      <a:endParaRPr lang="nb-NO"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nb-NO" dirty="0" smtClean="0"/>
                        <a:t>Verdi basistilskudd ny kommune</a:t>
                      </a:r>
                      <a:endParaRPr lang="nb-NO"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nb-NO" dirty="0" smtClean="0"/>
                        <a:t>13 180</a:t>
                      </a:r>
                      <a:endParaRPr lang="nb-NO"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nb-NO" dirty="0" smtClean="0"/>
                        <a:t>2 307??</a:t>
                      </a:r>
                      <a:endParaRPr lang="nb-NO"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b-NO" dirty="0"/>
                    </a:p>
                  </a:txBody>
                  <a:tcPr>
                    <a:lnT w="12700" cmpd="sng">
                      <a:noFill/>
                    </a:lnT>
                  </a:tcPr>
                </a:tc>
              </a:tr>
              <a:tr h="370840">
                <a:tc>
                  <a:txBody>
                    <a:bodyPr/>
                    <a:lstStyle/>
                    <a:p>
                      <a:r>
                        <a:rPr lang="nb-NO" dirty="0" smtClean="0"/>
                        <a:t>Inndelingstilskudd (4 basistilskudd)</a:t>
                      </a:r>
                      <a:endParaRPr lang="nb-NO" dirty="0"/>
                    </a:p>
                  </a:txBody>
                  <a:tcPr>
                    <a:lnT w="12700" cap="flat" cmpd="sng" algn="ctr">
                      <a:solidFill>
                        <a:schemeClr val="tx1"/>
                      </a:solidFill>
                      <a:prstDash val="solid"/>
                      <a:round/>
                      <a:headEnd type="none" w="med" len="med"/>
                      <a:tailEnd type="none" w="med" len="med"/>
                    </a:lnT>
                  </a:tcPr>
                </a:tc>
                <a:tc>
                  <a:txBody>
                    <a:bodyPr/>
                    <a:lstStyle/>
                    <a:p>
                      <a:pPr algn="r"/>
                      <a:r>
                        <a:rPr lang="nb-NO" dirty="0" smtClean="0"/>
                        <a:t>52 720</a:t>
                      </a:r>
                      <a:endParaRPr lang="nb-NO" dirty="0"/>
                    </a:p>
                  </a:txBody>
                  <a:tcPr>
                    <a:lnT w="12700" cap="flat" cmpd="sng" algn="ctr">
                      <a:solidFill>
                        <a:schemeClr val="tx1"/>
                      </a:solidFill>
                      <a:prstDash val="solid"/>
                      <a:round/>
                      <a:headEnd type="none" w="med" len="med"/>
                      <a:tailEnd type="none" w="med" len="med"/>
                    </a:lnT>
                  </a:tcPr>
                </a:tc>
                <a:tc>
                  <a:txBody>
                    <a:bodyPr/>
                    <a:lstStyle/>
                    <a:p>
                      <a:pPr algn="r"/>
                      <a:r>
                        <a:rPr lang="nb-NO" dirty="0" smtClean="0"/>
                        <a:t>13 580??</a:t>
                      </a:r>
                      <a:endParaRPr lang="nb-NO" dirty="0"/>
                    </a:p>
                  </a:txBody>
                  <a:tcPr>
                    <a:lnT w="12700" cap="flat" cmpd="sng" algn="ctr">
                      <a:solidFill>
                        <a:schemeClr val="tx1"/>
                      </a:solidFill>
                      <a:prstDash val="solid"/>
                      <a:round/>
                      <a:headEnd type="none" w="med" len="med"/>
                      <a:tailEnd type="none" w="med" len="med"/>
                    </a:lnT>
                  </a:tcPr>
                </a:tc>
                <a:tc>
                  <a:txBody>
                    <a:bodyPr/>
                    <a:lstStyle/>
                    <a:p>
                      <a:pPr algn="r"/>
                      <a:r>
                        <a:rPr lang="nb-NO" dirty="0" smtClean="0"/>
                        <a:t>-39 212</a:t>
                      </a:r>
                      <a:endParaRPr lang="nb-NO" dirty="0"/>
                    </a:p>
                  </a:txBody>
                  <a:tcPr/>
                </a:tc>
              </a:tr>
              <a:tr h="370840">
                <a:tc>
                  <a:txBody>
                    <a:bodyPr/>
                    <a:lstStyle/>
                    <a:p>
                      <a:r>
                        <a:rPr lang="nb-NO" b="1" dirty="0" smtClean="0">
                          <a:solidFill>
                            <a:srgbClr val="FF0000"/>
                          </a:solidFill>
                        </a:rPr>
                        <a:t>Endring over 20 år</a:t>
                      </a:r>
                      <a:endParaRPr lang="nb-NO" b="1" dirty="0">
                        <a:solidFill>
                          <a:srgbClr val="FF0000"/>
                        </a:solidFill>
                      </a:endParaRPr>
                    </a:p>
                  </a:txBody>
                  <a:tcPr/>
                </a:tc>
                <a:tc>
                  <a:txBody>
                    <a:bodyPr/>
                    <a:lstStyle/>
                    <a:p>
                      <a:pPr algn="r"/>
                      <a:endParaRPr lang="nb-NO" b="1" dirty="0">
                        <a:solidFill>
                          <a:srgbClr val="FF0000"/>
                        </a:solidFill>
                      </a:endParaRPr>
                    </a:p>
                  </a:txBody>
                  <a:tcPr/>
                </a:tc>
                <a:tc>
                  <a:txBody>
                    <a:bodyPr/>
                    <a:lstStyle/>
                    <a:p>
                      <a:pPr algn="r"/>
                      <a:endParaRPr lang="nb-NO" b="1" dirty="0">
                        <a:solidFill>
                          <a:srgbClr val="FF0000"/>
                        </a:solidFill>
                      </a:endParaRPr>
                    </a:p>
                  </a:txBody>
                  <a:tcPr/>
                </a:tc>
                <a:tc>
                  <a:txBody>
                    <a:bodyPr/>
                    <a:lstStyle/>
                    <a:p>
                      <a:pPr algn="r"/>
                      <a:r>
                        <a:rPr lang="nb-NO" b="1" dirty="0" smtClean="0">
                          <a:solidFill>
                            <a:srgbClr val="FF0000"/>
                          </a:solidFill>
                        </a:rPr>
                        <a:t>-686 212</a:t>
                      </a:r>
                    </a:p>
                  </a:txBody>
                  <a:tcPr/>
                </a:tc>
              </a:tr>
              <a:tr h="370840">
                <a:tc>
                  <a:txBody>
                    <a:bodyPr/>
                    <a:lstStyle/>
                    <a:p>
                      <a:r>
                        <a:rPr lang="nb-NO" b="1" dirty="0" smtClean="0">
                          <a:solidFill>
                            <a:srgbClr val="FF0000"/>
                          </a:solidFill>
                        </a:rPr>
                        <a:t>Reformstøtte</a:t>
                      </a:r>
                      <a:endParaRPr lang="nb-NO" b="1" dirty="0">
                        <a:solidFill>
                          <a:srgbClr val="FF0000"/>
                        </a:solidFill>
                      </a:endParaRPr>
                    </a:p>
                  </a:txBody>
                  <a:tcPr/>
                </a:tc>
                <a:tc>
                  <a:txBody>
                    <a:bodyPr/>
                    <a:lstStyle/>
                    <a:p>
                      <a:pPr algn="r"/>
                      <a:r>
                        <a:rPr lang="nb-NO" b="1" dirty="0" smtClean="0">
                          <a:solidFill>
                            <a:srgbClr val="FF0000"/>
                          </a:solidFill>
                        </a:rPr>
                        <a:t>80 000</a:t>
                      </a:r>
                      <a:endParaRPr lang="nb-NO" b="1" dirty="0">
                        <a:solidFill>
                          <a:srgbClr val="FF0000"/>
                        </a:solidFill>
                      </a:endParaRPr>
                    </a:p>
                  </a:txBody>
                  <a:tcPr/>
                </a:tc>
                <a:tc>
                  <a:txBody>
                    <a:bodyPr/>
                    <a:lstStyle/>
                    <a:p>
                      <a:pPr algn="r"/>
                      <a:r>
                        <a:rPr lang="nb-NO" b="1" dirty="0" smtClean="0">
                          <a:solidFill>
                            <a:srgbClr val="FF0000"/>
                          </a:solidFill>
                        </a:rPr>
                        <a:t>0 ??</a:t>
                      </a:r>
                      <a:endParaRPr lang="nb-NO" b="1" dirty="0">
                        <a:solidFill>
                          <a:srgbClr val="FF0000"/>
                        </a:solidFill>
                      </a:endParaRPr>
                    </a:p>
                  </a:txBody>
                  <a:tcPr/>
                </a:tc>
                <a:tc>
                  <a:txBody>
                    <a:bodyPr/>
                    <a:lstStyle/>
                    <a:p>
                      <a:pPr algn="r"/>
                      <a:r>
                        <a:rPr lang="nb-NO" b="1" dirty="0" smtClean="0">
                          <a:solidFill>
                            <a:srgbClr val="FF0000"/>
                          </a:solidFill>
                        </a:rPr>
                        <a:t>-80</a:t>
                      </a:r>
                      <a:r>
                        <a:rPr lang="nb-NO" b="1" baseline="0" dirty="0" smtClean="0">
                          <a:solidFill>
                            <a:srgbClr val="FF0000"/>
                          </a:solidFill>
                        </a:rPr>
                        <a:t> 000</a:t>
                      </a:r>
                      <a:endParaRPr lang="nb-NO" b="1" dirty="0" smtClean="0">
                        <a:solidFill>
                          <a:srgbClr val="FF0000"/>
                        </a:solidFill>
                      </a:endParaRPr>
                    </a:p>
                  </a:txBody>
                  <a:tcPr/>
                </a:tc>
              </a:tr>
            </a:tbl>
          </a:graphicData>
        </a:graphic>
      </p:graphicFrame>
    </p:spTree>
    <p:extLst>
      <p:ext uri="{BB962C8B-B14F-4D97-AF65-F5344CB8AC3E}">
        <p14:creationId xmlns:p14="http://schemas.microsoft.com/office/powerpoint/2010/main" val="454463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384630"/>
            <a:ext cx="8229600" cy="1132114"/>
          </a:xfrm>
        </p:spPr>
        <p:txBody>
          <a:bodyPr>
            <a:normAutofit/>
          </a:bodyPr>
          <a:lstStyle/>
          <a:p>
            <a:pPr algn="ctr"/>
            <a:r>
              <a:rPr lang="nb-NO" sz="3600" b="1" dirty="0" smtClean="0"/>
              <a:t>Marker</a:t>
            </a:r>
            <a:endParaRPr lang="nb-NO" sz="3600" b="1" dirty="0"/>
          </a:p>
        </p:txBody>
      </p:sp>
      <p:pic>
        <p:nvPicPr>
          <p:cNvPr id="4"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91386" y="1924493"/>
            <a:ext cx="8686800" cy="338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1581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08344" y="384630"/>
            <a:ext cx="8229600" cy="1132114"/>
          </a:xfrm>
        </p:spPr>
        <p:txBody>
          <a:bodyPr/>
          <a:lstStyle/>
          <a:p>
            <a:pPr algn="ctr"/>
            <a:r>
              <a:rPr lang="nb-NO" b="1" dirty="0" smtClean="0"/>
              <a:t>Spydeberg</a:t>
            </a:r>
            <a:br>
              <a:rPr lang="nb-NO" b="1" dirty="0" smtClean="0"/>
            </a:br>
            <a:endParaRPr lang="nb-NO" b="1" dirty="0"/>
          </a:p>
        </p:txBody>
      </p:sp>
      <p:pic>
        <p:nvPicPr>
          <p:cNvPr id="2050"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48856" y="2307265"/>
            <a:ext cx="9022142" cy="341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877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457200" y="2275367"/>
            <a:ext cx="8797326" cy="378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Sylinder 1"/>
          <p:cNvSpPr txBox="1"/>
          <p:nvPr/>
        </p:nvSpPr>
        <p:spPr>
          <a:xfrm>
            <a:off x="616689" y="446568"/>
            <a:ext cx="7368363" cy="523220"/>
          </a:xfrm>
          <a:prstGeom prst="rect">
            <a:avLst/>
          </a:prstGeom>
          <a:noFill/>
        </p:spPr>
        <p:txBody>
          <a:bodyPr wrap="square" rtlCol="0">
            <a:spAutoFit/>
          </a:bodyPr>
          <a:lstStyle/>
          <a:p>
            <a:pPr algn="ctr"/>
            <a:r>
              <a:rPr lang="nb-NO" sz="2800" b="1" dirty="0" smtClean="0">
                <a:solidFill>
                  <a:prstClr val="black"/>
                </a:solidFill>
              </a:rPr>
              <a:t>Askim</a:t>
            </a:r>
            <a:endParaRPr lang="nb-NO" sz="2800" b="1" dirty="0">
              <a:solidFill>
                <a:prstClr val="black"/>
              </a:solidFill>
            </a:endParaRPr>
          </a:p>
        </p:txBody>
      </p:sp>
    </p:spTree>
    <p:extLst>
      <p:ext uri="{BB962C8B-B14F-4D97-AF65-F5344CB8AC3E}">
        <p14:creationId xmlns:p14="http://schemas.microsoft.com/office/powerpoint/2010/main" val="1855767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50798" y="2296633"/>
            <a:ext cx="8737598" cy="3110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Sylinder 1"/>
          <p:cNvSpPr txBox="1"/>
          <p:nvPr/>
        </p:nvSpPr>
        <p:spPr>
          <a:xfrm>
            <a:off x="669851" y="414670"/>
            <a:ext cx="7942521" cy="584775"/>
          </a:xfrm>
          <a:prstGeom prst="rect">
            <a:avLst/>
          </a:prstGeom>
          <a:noFill/>
        </p:spPr>
        <p:txBody>
          <a:bodyPr wrap="square" rtlCol="0">
            <a:spAutoFit/>
          </a:bodyPr>
          <a:lstStyle/>
          <a:p>
            <a:pPr algn="ctr"/>
            <a:r>
              <a:rPr lang="nb-NO" sz="3200" b="1" dirty="0" smtClean="0">
                <a:solidFill>
                  <a:prstClr val="black"/>
                </a:solidFill>
              </a:rPr>
              <a:t>Eidsberg</a:t>
            </a:r>
            <a:endParaRPr lang="nb-NO" sz="3200" b="1" dirty="0">
              <a:solidFill>
                <a:prstClr val="black"/>
              </a:solidFill>
            </a:endParaRPr>
          </a:p>
        </p:txBody>
      </p:sp>
    </p:spTree>
    <p:extLst>
      <p:ext uri="{BB962C8B-B14F-4D97-AF65-F5344CB8AC3E}">
        <p14:creationId xmlns:p14="http://schemas.microsoft.com/office/powerpoint/2010/main" val="1230690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457200" y="1520982"/>
            <a:ext cx="8229600" cy="4023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Sylinder 1"/>
          <p:cNvSpPr txBox="1"/>
          <p:nvPr/>
        </p:nvSpPr>
        <p:spPr>
          <a:xfrm>
            <a:off x="1360967" y="382772"/>
            <a:ext cx="5209954" cy="461665"/>
          </a:xfrm>
          <a:prstGeom prst="rect">
            <a:avLst/>
          </a:prstGeom>
          <a:noFill/>
        </p:spPr>
        <p:txBody>
          <a:bodyPr wrap="square" rtlCol="0">
            <a:spAutoFit/>
          </a:bodyPr>
          <a:lstStyle/>
          <a:p>
            <a:pPr algn="ctr"/>
            <a:r>
              <a:rPr lang="nb-NO" sz="2400" b="1" dirty="0"/>
              <a:t>H</a:t>
            </a:r>
            <a:r>
              <a:rPr lang="nb-NO" sz="2400" b="1" dirty="0" smtClean="0"/>
              <a:t>obøl</a:t>
            </a:r>
            <a:endParaRPr lang="nb-NO" sz="2400" b="1" dirty="0"/>
          </a:p>
        </p:txBody>
      </p:sp>
    </p:spTree>
    <p:extLst>
      <p:ext uri="{BB962C8B-B14F-4D97-AF65-F5344CB8AC3E}">
        <p14:creationId xmlns:p14="http://schemas.microsoft.com/office/powerpoint/2010/main" val="2989633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p:txBody>
          <a:bodyPr/>
          <a:lstStyle/>
          <a:p>
            <a:fld id="{DA31872E-8BFC-214A-B7E1-4CF644173512}" type="slidenum">
              <a:rPr lang="nb-NO" smtClean="0">
                <a:solidFill>
                  <a:prstClr val="black">
                    <a:tint val="75000"/>
                  </a:prstClr>
                </a:solidFill>
              </a:rPr>
              <a:pPr/>
              <a:t>28</a:t>
            </a:fld>
            <a:endParaRPr lang="nb-NO">
              <a:solidFill>
                <a:prstClr val="black">
                  <a:tint val="75000"/>
                </a:prst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9" y="499730"/>
            <a:ext cx="9020408" cy="589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924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384630"/>
            <a:ext cx="8229600" cy="880644"/>
          </a:xfrm>
        </p:spPr>
        <p:txBody>
          <a:bodyPr/>
          <a:lstStyle/>
          <a:p>
            <a:r>
              <a:rPr lang="nb-NO" dirty="0" smtClean="0"/>
              <a:t>Andre elementer i inntektssystemet</a:t>
            </a:r>
            <a:endParaRPr lang="nb-NO" dirty="0"/>
          </a:p>
        </p:txBody>
      </p:sp>
      <p:sp>
        <p:nvSpPr>
          <p:cNvPr id="3" name="Plassholder for innhold 2"/>
          <p:cNvSpPr>
            <a:spLocks noGrp="1"/>
          </p:cNvSpPr>
          <p:nvPr>
            <p:ph sz="quarter" idx="10"/>
          </p:nvPr>
        </p:nvSpPr>
        <p:spPr>
          <a:xfrm>
            <a:off x="457201" y="1412341"/>
            <a:ext cx="8229600" cy="5041622"/>
          </a:xfrm>
        </p:spPr>
        <p:txBody>
          <a:bodyPr>
            <a:normAutofit fontScale="85000" lnSpcReduction="20000"/>
          </a:bodyPr>
          <a:lstStyle/>
          <a:p>
            <a:r>
              <a:rPr lang="nb-NO" dirty="0"/>
              <a:t>Vekstkommunetilskuddet </a:t>
            </a:r>
            <a:r>
              <a:rPr lang="nb-NO" dirty="0" smtClean="0"/>
              <a:t>til kommuner med årlig </a:t>
            </a:r>
            <a:r>
              <a:rPr lang="nb-NO" dirty="0"/>
              <a:t>befolkningsvekst på mer </a:t>
            </a:r>
            <a:r>
              <a:rPr lang="nb-NO" dirty="0" smtClean="0"/>
              <a:t>enn 1,5 pst de siste tre årene.</a:t>
            </a:r>
          </a:p>
          <a:p>
            <a:pPr lvl="1"/>
            <a:r>
              <a:rPr lang="nb-NO" dirty="0" smtClean="0"/>
              <a:t>Foreslås ingen </a:t>
            </a:r>
            <a:r>
              <a:rPr lang="nb-NO" dirty="0"/>
              <a:t>endring i </a:t>
            </a:r>
            <a:r>
              <a:rPr lang="nb-NO" dirty="0" smtClean="0"/>
              <a:t>tilskuddet</a:t>
            </a:r>
          </a:p>
          <a:p>
            <a:pPr lvl="1"/>
            <a:r>
              <a:rPr lang="nb-NO" dirty="0" smtClean="0"/>
              <a:t>Vil </a:t>
            </a:r>
            <a:r>
              <a:rPr lang="nb-NO" dirty="0"/>
              <a:t>vurdere om veksttilskuddet skal innlemmes i inndelingstilskuddet til nye kommuner etter en kommunesammenslåing.</a:t>
            </a:r>
          </a:p>
          <a:p>
            <a:endParaRPr lang="nb-NO" dirty="0"/>
          </a:p>
          <a:p>
            <a:r>
              <a:rPr lang="nb-NO" dirty="0"/>
              <a:t>Storbytilskuddet gis til de 4 største </a:t>
            </a:r>
            <a:r>
              <a:rPr lang="nb-NO" dirty="0" smtClean="0"/>
              <a:t>kommunene</a:t>
            </a:r>
          </a:p>
          <a:p>
            <a:pPr lvl="1"/>
            <a:r>
              <a:rPr lang="nb-NO" dirty="0" smtClean="0"/>
              <a:t>Foreslås ingen endringer </a:t>
            </a:r>
            <a:r>
              <a:rPr lang="nb-NO" dirty="0"/>
              <a:t>i dette tilskuddet, men departementet vil vurdere omfang og innretning på tilskuddet</a:t>
            </a:r>
            <a:r>
              <a:rPr lang="nb-NO" dirty="0" smtClean="0"/>
              <a:t>.</a:t>
            </a:r>
            <a:endParaRPr lang="nb-NO" dirty="0"/>
          </a:p>
          <a:p>
            <a:endParaRPr lang="nb-NO" dirty="0"/>
          </a:p>
          <a:p>
            <a:r>
              <a:rPr lang="nb-NO" dirty="0"/>
              <a:t>Skatt og </a:t>
            </a:r>
            <a:r>
              <a:rPr lang="nb-NO" dirty="0" smtClean="0"/>
              <a:t>skatteutjevning - Ingen konkrete </a:t>
            </a:r>
            <a:r>
              <a:rPr lang="nb-NO" dirty="0"/>
              <a:t>forslag til endringer i dagens modell</a:t>
            </a:r>
            <a:r>
              <a:rPr lang="nb-NO" dirty="0" smtClean="0"/>
              <a:t>,</a:t>
            </a:r>
          </a:p>
          <a:p>
            <a:pPr lvl="1"/>
            <a:r>
              <a:rPr lang="nb-NO" dirty="0" smtClean="0"/>
              <a:t>Vises til at skatteandel </a:t>
            </a:r>
            <a:r>
              <a:rPr lang="nb-NO" dirty="0"/>
              <a:t>og graden av skatteutjevning er noe som fastsettes hvert år i tilknytning til kommuneopplegget i statsbudsjettet.   </a:t>
            </a:r>
          </a:p>
          <a:p>
            <a:endParaRPr lang="nb-NO" dirty="0"/>
          </a:p>
          <a:p>
            <a:r>
              <a:rPr lang="nb-NO" dirty="0" smtClean="0"/>
              <a:t>Selskapsskatten </a:t>
            </a:r>
            <a:r>
              <a:rPr lang="nb-NO" dirty="0"/>
              <a:t>skal inngå i </a:t>
            </a:r>
            <a:r>
              <a:rPr lang="nb-NO" dirty="0" smtClean="0"/>
              <a:t>skatteutjevningen – </a:t>
            </a:r>
            <a:r>
              <a:rPr lang="nb-NO" dirty="0" err="1" smtClean="0"/>
              <a:t>kommuneprop</a:t>
            </a:r>
            <a:r>
              <a:rPr lang="nb-NO" dirty="0" smtClean="0"/>
              <a:t>. 2017.</a:t>
            </a:r>
            <a:endParaRPr lang="nb-NO" dirty="0"/>
          </a:p>
          <a:p>
            <a:endParaRPr lang="nb-NO" dirty="0"/>
          </a:p>
        </p:txBody>
      </p:sp>
    </p:spTree>
    <p:extLst>
      <p:ext uri="{BB962C8B-B14F-4D97-AF65-F5344CB8AC3E}">
        <p14:creationId xmlns:p14="http://schemas.microsoft.com/office/powerpoint/2010/main" val="208486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0" name="Rectangle 2"/>
          <p:cNvSpPr>
            <a:spLocks noGrp="1" noChangeArrowheads="1"/>
          </p:cNvSpPr>
          <p:nvPr>
            <p:ph type="title"/>
          </p:nvPr>
        </p:nvSpPr>
        <p:spPr>
          <a:xfrm>
            <a:off x="684213" y="0"/>
            <a:ext cx="7543800" cy="765175"/>
          </a:xfrm>
        </p:spPr>
        <p:txBody>
          <a:bodyPr/>
          <a:lstStyle/>
          <a:p>
            <a:pPr algn="ctr"/>
            <a:r>
              <a:rPr lang="nb-NO" b="1" dirty="0">
                <a:latin typeface="Comic Sans MS" panose="030F0702030302020204" pitchFamily="66" charset="0"/>
              </a:rPr>
              <a:t>Målet for inntektssystemet</a:t>
            </a:r>
          </a:p>
        </p:txBody>
      </p:sp>
      <p:sp>
        <p:nvSpPr>
          <p:cNvPr id="1230851" name="Rectangle 3"/>
          <p:cNvSpPr>
            <a:spLocks noGrp="1" noChangeArrowheads="1"/>
          </p:cNvSpPr>
          <p:nvPr>
            <p:ph type="body" idx="4294967295"/>
          </p:nvPr>
        </p:nvSpPr>
        <p:spPr>
          <a:xfrm>
            <a:off x="179388" y="1078173"/>
            <a:ext cx="8785100" cy="5779827"/>
          </a:xfrm>
          <a:prstGeom prst="rect">
            <a:avLst/>
          </a:prstGeom>
        </p:spPr>
        <p:txBody>
          <a:bodyPr/>
          <a:lstStyle/>
          <a:p>
            <a:pPr>
              <a:lnSpc>
                <a:spcPct val="90000"/>
              </a:lnSpc>
            </a:pPr>
            <a:r>
              <a:rPr lang="nb-NO" sz="2400" dirty="0"/>
              <a:t>Bidra til at kommuner/fylkeskommuner blir satt i stand til å yte et </a:t>
            </a:r>
            <a:r>
              <a:rPr lang="nb-NO" sz="2400" dirty="0">
                <a:solidFill>
                  <a:srgbClr val="CC0000"/>
                </a:solidFill>
                <a:effectLst>
                  <a:outerShdw blurRad="38100" dist="38100" dir="2700000" algn="tl">
                    <a:srgbClr val="C0C0C0"/>
                  </a:outerShdw>
                </a:effectLst>
              </a:rPr>
              <a:t>likeverdig tjenestetilbud</a:t>
            </a:r>
            <a:r>
              <a:rPr lang="nb-NO" sz="2400" dirty="0"/>
              <a:t> til sine innbyggere</a:t>
            </a:r>
          </a:p>
          <a:p>
            <a:pPr lvl="1">
              <a:lnSpc>
                <a:spcPct val="90000"/>
              </a:lnSpc>
            </a:pPr>
            <a:r>
              <a:rPr lang="nb-NO" sz="2200" dirty="0" smtClean="0"/>
              <a:t>Utjevning av strukturelle kostnader og ulikheter i skatteinntekter</a:t>
            </a:r>
          </a:p>
          <a:p>
            <a:pPr lvl="1">
              <a:lnSpc>
                <a:spcPct val="90000"/>
              </a:lnSpc>
            </a:pPr>
            <a:endParaRPr lang="nb-NO" sz="600" dirty="0"/>
          </a:p>
          <a:p>
            <a:pPr>
              <a:lnSpc>
                <a:spcPct val="90000"/>
              </a:lnSpc>
            </a:pPr>
            <a:r>
              <a:rPr lang="nb-NO" sz="2400" dirty="0"/>
              <a:t>Ivareta de </a:t>
            </a:r>
            <a:r>
              <a:rPr lang="nb-NO" sz="2400" dirty="0">
                <a:solidFill>
                  <a:srgbClr val="CC0000"/>
                </a:solidFill>
                <a:effectLst>
                  <a:outerShdw blurRad="38100" dist="38100" dir="2700000" algn="tl">
                    <a:srgbClr val="C0C0C0"/>
                  </a:outerShdw>
                </a:effectLst>
              </a:rPr>
              <a:t>regionalpolitiske målsettinger</a:t>
            </a:r>
            <a:r>
              <a:rPr lang="nb-NO" sz="2400" dirty="0"/>
              <a:t> knyttet til bosetting og næringsliv</a:t>
            </a:r>
          </a:p>
          <a:p>
            <a:pPr lvl="1">
              <a:lnSpc>
                <a:spcPct val="90000"/>
              </a:lnSpc>
            </a:pPr>
            <a:r>
              <a:rPr lang="nb-NO" sz="2200" dirty="0" smtClean="0"/>
              <a:t>Jf. </a:t>
            </a:r>
            <a:r>
              <a:rPr lang="nb-NO" sz="2200" dirty="0"/>
              <a:t>Nord-Norge-tilskuddet, småkommunetilskudd (regionaltilskuddet), tilskudd </a:t>
            </a:r>
            <a:r>
              <a:rPr lang="nb-NO" sz="2200" dirty="0" smtClean="0"/>
              <a:t>Namdalskommunene, </a:t>
            </a:r>
            <a:r>
              <a:rPr lang="nb-NO" sz="2200" dirty="0"/>
              <a:t>distriktstilskudd Sør-Norge og deler av skjønnet</a:t>
            </a:r>
          </a:p>
          <a:p>
            <a:pPr lvl="1">
              <a:lnSpc>
                <a:spcPct val="90000"/>
              </a:lnSpc>
            </a:pPr>
            <a:endParaRPr lang="nb-NO" sz="700" dirty="0"/>
          </a:p>
          <a:p>
            <a:pPr>
              <a:lnSpc>
                <a:spcPct val="90000"/>
              </a:lnSpc>
            </a:pPr>
            <a:r>
              <a:rPr lang="nb-NO" sz="2400" dirty="0">
                <a:solidFill>
                  <a:srgbClr val="C00000"/>
                </a:solidFill>
                <a:effectLst>
                  <a:outerShdw blurRad="38100" dist="38100" dir="2700000" algn="tl">
                    <a:srgbClr val="000000">
                      <a:alpha val="43137"/>
                    </a:srgbClr>
                  </a:outerShdw>
                </a:effectLst>
              </a:rPr>
              <a:t>Tilfører kommunesektoren inntekter</a:t>
            </a:r>
          </a:p>
          <a:p>
            <a:pPr lvl="1">
              <a:lnSpc>
                <a:spcPct val="90000"/>
              </a:lnSpc>
            </a:pPr>
            <a:r>
              <a:rPr lang="nb-NO" sz="2200" dirty="0" smtClean="0"/>
              <a:t>Viktig supplement </a:t>
            </a:r>
            <a:r>
              <a:rPr lang="nb-NO" sz="2200" dirty="0"/>
              <a:t>til skatt</a:t>
            </a:r>
          </a:p>
          <a:p>
            <a:pPr lvl="1">
              <a:lnSpc>
                <a:spcPct val="90000"/>
              </a:lnSpc>
            </a:pPr>
            <a:endParaRPr lang="nb-NO" sz="1100" dirty="0"/>
          </a:p>
          <a:p>
            <a:pPr>
              <a:lnSpc>
                <a:spcPct val="90000"/>
              </a:lnSpc>
            </a:pPr>
            <a:r>
              <a:rPr lang="nb-NO" sz="2400" dirty="0">
                <a:solidFill>
                  <a:srgbClr val="A50021"/>
                </a:solidFill>
                <a:effectLst>
                  <a:outerShdw blurRad="38100" dist="38100" dir="2700000" algn="tl">
                    <a:srgbClr val="000000">
                      <a:alpha val="43137"/>
                    </a:srgbClr>
                  </a:outerShdw>
                </a:effectLst>
              </a:rPr>
              <a:t>Inntektssystemets dualisme</a:t>
            </a:r>
          </a:p>
          <a:p>
            <a:pPr lvl="1">
              <a:lnSpc>
                <a:spcPct val="90000"/>
              </a:lnSpc>
            </a:pPr>
            <a:r>
              <a:rPr lang="nb-NO" sz="2200" dirty="0"/>
              <a:t>likeverdig tjenestetilbud - større utjevning</a:t>
            </a:r>
          </a:p>
          <a:p>
            <a:pPr lvl="1">
              <a:lnSpc>
                <a:spcPct val="90000"/>
              </a:lnSpc>
            </a:pPr>
            <a:r>
              <a:rPr lang="nb-NO" sz="2200" dirty="0"/>
              <a:t>regionalpolitikken - større forskjeller</a:t>
            </a:r>
          </a:p>
        </p:txBody>
      </p:sp>
    </p:spTree>
    <p:extLst>
      <p:ext uri="{BB962C8B-B14F-4D97-AF65-F5344CB8AC3E}">
        <p14:creationId xmlns:p14="http://schemas.microsoft.com/office/powerpoint/2010/main" val="206772599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16632"/>
            <a:ext cx="8229600" cy="1028465"/>
          </a:xfrm>
        </p:spPr>
        <p:txBody>
          <a:bodyPr>
            <a:normAutofit fontScale="90000"/>
          </a:bodyPr>
          <a:lstStyle/>
          <a:p>
            <a:pPr algn="ctr"/>
            <a:r>
              <a:rPr lang="nb-NO" dirty="0" smtClean="0">
                <a:solidFill>
                  <a:srgbClr val="3333FF"/>
                </a:solidFill>
                <a:latin typeface="+mj-lt"/>
                <a:cs typeface="+mj-cs"/>
              </a:rPr>
              <a:t>Inntektsutjevningen</a:t>
            </a:r>
            <a:br>
              <a:rPr lang="nb-NO" dirty="0" smtClean="0">
                <a:solidFill>
                  <a:srgbClr val="3333FF"/>
                </a:solidFill>
                <a:latin typeface="+mj-lt"/>
                <a:cs typeface="+mj-cs"/>
              </a:rPr>
            </a:br>
            <a:r>
              <a:rPr lang="nb-NO" sz="2400" dirty="0" smtClean="0">
                <a:solidFill>
                  <a:srgbClr val="3333FF"/>
                </a:solidFill>
                <a:latin typeface="+mj-lt"/>
                <a:cs typeface="+mj-cs"/>
              </a:rPr>
              <a:t>(skatt på inntekt og formue inkl. naturressursskatt) </a:t>
            </a:r>
            <a:endParaRPr lang="nb-NO" sz="2400" dirty="0">
              <a:solidFill>
                <a:srgbClr val="3333FF"/>
              </a:solidFill>
              <a:latin typeface="+mj-lt"/>
              <a:cs typeface="+mj-cs"/>
            </a:endParaRPr>
          </a:p>
        </p:txBody>
      </p:sp>
      <p:cxnSp>
        <p:nvCxnSpPr>
          <p:cNvPr id="6" name="Rett pil 5"/>
          <p:cNvCxnSpPr/>
          <p:nvPr/>
        </p:nvCxnSpPr>
        <p:spPr>
          <a:xfrm flipH="1" flipV="1">
            <a:off x="2275367" y="2126511"/>
            <a:ext cx="21266" cy="36682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Rett linje 7"/>
          <p:cNvCxnSpPr/>
          <p:nvPr/>
        </p:nvCxnSpPr>
        <p:spPr>
          <a:xfrm>
            <a:off x="2286000" y="5794744"/>
            <a:ext cx="5050465" cy="0"/>
          </a:xfrm>
          <a:prstGeom prst="line">
            <a:avLst/>
          </a:prstGeom>
        </p:spPr>
        <p:style>
          <a:lnRef idx="2">
            <a:schemeClr val="dk1"/>
          </a:lnRef>
          <a:fillRef idx="0">
            <a:schemeClr val="dk1"/>
          </a:fillRef>
          <a:effectRef idx="1">
            <a:schemeClr val="dk1"/>
          </a:effectRef>
          <a:fontRef idx="minor">
            <a:schemeClr val="tx1"/>
          </a:fontRef>
        </p:style>
      </p:cxnSp>
      <p:sp>
        <p:nvSpPr>
          <p:cNvPr id="9" name="Rektangel 8"/>
          <p:cNvSpPr/>
          <p:nvPr/>
        </p:nvSpPr>
        <p:spPr>
          <a:xfrm>
            <a:off x="2775095" y="2392324"/>
            <a:ext cx="1026042" cy="3381154"/>
          </a:xfrm>
          <a:prstGeom prst="rect">
            <a:avLst/>
          </a:prstGeom>
          <a:solidFill>
            <a:srgbClr val="FFCC0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cxnSp>
        <p:nvCxnSpPr>
          <p:cNvPr id="11" name="Rett linje 10"/>
          <p:cNvCxnSpPr/>
          <p:nvPr/>
        </p:nvCxnSpPr>
        <p:spPr>
          <a:xfrm flipV="1">
            <a:off x="2275367" y="2923959"/>
            <a:ext cx="4731489" cy="10633"/>
          </a:xfrm>
          <a:prstGeom prst="line">
            <a:avLst/>
          </a:prstGeom>
          <a:ln>
            <a:prstDash val="dash"/>
          </a:ln>
        </p:spPr>
        <p:style>
          <a:lnRef idx="1">
            <a:schemeClr val="accent6"/>
          </a:lnRef>
          <a:fillRef idx="0">
            <a:schemeClr val="accent6"/>
          </a:fillRef>
          <a:effectRef idx="0">
            <a:schemeClr val="accent6"/>
          </a:effectRef>
          <a:fontRef idx="minor">
            <a:schemeClr val="tx1"/>
          </a:fontRef>
        </p:style>
      </p:cxnSp>
      <p:cxnSp>
        <p:nvCxnSpPr>
          <p:cNvPr id="12" name="Rett linje 11"/>
          <p:cNvCxnSpPr/>
          <p:nvPr/>
        </p:nvCxnSpPr>
        <p:spPr>
          <a:xfrm flipV="1">
            <a:off x="2296633" y="3320614"/>
            <a:ext cx="4731489" cy="10633"/>
          </a:xfrm>
          <a:prstGeom prst="line">
            <a:avLst/>
          </a:prstGeom>
          <a:ln>
            <a:prstDash val="dash"/>
          </a:ln>
        </p:spPr>
        <p:style>
          <a:lnRef idx="1">
            <a:schemeClr val="accent6"/>
          </a:lnRef>
          <a:fillRef idx="0">
            <a:schemeClr val="accent6"/>
          </a:fillRef>
          <a:effectRef idx="0">
            <a:schemeClr val="accent6"/>
          </a:effectRef>
          <a:fontRef idx="minor">
            <a:schemeClr val="tx1"/>
          </a:fontRef>
        </p:style>
      </p:cxnSp>
      <p:sp>
        <p:nvSpPr>
          <p:cNvPr id="13" name="TekstSylinder 12"/>
          <p:cNvSpPr txBox="1"/>
          <p:nvPr/>
        </p:nvSpPr>
        <p:spPr>
          <a:xfrm>
            <a:off x="1669322" y="2711298"/>
            <a:ext cx="712381" cy="369332"/>
          </a:xfrm>
          <a:prstGeom prst="rect">
            <a:avLst/>
          </a:prstGeom>
          <a:noFill/>
        </p:spPr>
        <p:txBody>
          <a:bodyPr wrap="square" rtlCol="0">
            <a:spAutoFit/>
          </a:bodyPr>
          <a:lstStyle/>
          <a:p>
            <a:r>
              <a:rPr lang="nb-NO" dirty="0">
                <a:solidFill>
                  <a:prstClr val="black"/>
                </a:solidFill>
              </a:rPr>
              <a:t>100</a:t>
            </a:r>
          </a:p>
        </p:txBody>
      </p:sp>
      <p:sp>
        <p:nvSpPr>
          <p:cNvPr id="14" name="TekstSylinder 13"/>
          <p:cNvSpPr txBox="1"/>
          <p:nvPr/>
        </p:nvSpPr>
        <p:spPr>
          <a:xfrm>
            <a:off x="1679949" y="3218859"/>
            <a:ext cx="712381" cy="369332"/>
          </a:xfrm>
          <a:prstGeom prst="rect">
            <a:avLst/>
          </a:prstGeom>
          <a:noFill/>
        </p:spPr>
        <p:txBody>
          <a:bodyPr wrap="square" rtlCol="0">
            <a:spAutoFit/>
          </a:bodyPr>
          <a:lstStyle/>
          <a:p>
            <a:r>
              <a:rPr lang="nb-NO" dirty="0">
                <a:solidFill>
                  <a:prstClr val="black"/>
                </a:solidFill>
              </a:rPr>
              <a:t> 90</a:t>
            </a:r>
          </a:p>
        </p:txBody>
      </p:sp>
      <p:sp>
        <p:nvSpPr>
          <p:cNvPr id="15" name="TekstSylinder 14"/>
          <p:cNvSpPr txBox="1"/>
          <p:nvPr/>
        </p:nvSpPr>
        <p:spPr>
          <a:xfrm>
            <a:off x="435946" y="1338341"/>
            <a:ext cx="1956384" cy="923330"/>
          </a:xfrm>
          <a:prstGeom prst="rect">
            <a:avLst/>
          </a:prstGeom>
          <a:noFill/>
        </p:spPr>
        <p:txBody>
          <a:bodyPr wrap="square" rtlCol="0">
            <a:spAutoFit/>
          </a:bodyPr>
          <a:lstStyle/>
          <a:p>
            <a:r>
              <a:rPr lang="nb-NO" dirty="0" smtClean="0">
                <a:solidFill>
                  <a:prstClr val="black"/>
                </a:solidFill>
              </a:rPr>
              <a:t>Skatt per innbygger i pst av landsgjennomsnitt</a:t>
            </a:r>
            <a:endParaRPr lang="nb-NO" dirty="0">
              <a:solidFill>
                <a:prstClr val="black"/>
              </a:solidFill>
            </a:endParaRPr>
          </a:p>
        </p:txBody>
      </p:sp>
      <p:sp>
        <p:nvSpPr>
          <p:cNvPr id="16" name="Rektangel 15"/>
          <p:cNvSpPr/>
          <p:nvPr/>
        </p:nvSpPr>
        <p:spPr>
          <a:xfrm>
            <a:off x="3226127" y="2392325"/>
            <a:ext cx="576000" cy="531634"/>
          </a:xfrm>
          <a:prstGeom prst="rect">
            <a:avLst/>
          </a:prstGeom>
          <a:solidFill>
            <a:srgbClr val="FF000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b="1" dirty="0">
                <a:solidFill>
                  <a:prstClr val="white"/>
                </a:solidFill>
              </a:rPr>
              <a:t>60%</a:t>
            </a:r>
          </a:p>
        </p:txBody>
      </p:sp>
      <p:sp>
        <p:nvSpPr>
          <p:cNvPr id="17" name="Rektangel 16"/>
          <p:cNvSpPr/>
          <p:nvPr/>
        </p:nvSpPr>
        <p:spPr>
          <a:xfrm>
            <a:off x="4226441" y="3320157"/>
            <a:ext cx="1026042" cy="2451736"/>
          </a:xfrm>
          <a:prstGeom prst="rect">
            <a:avLst/>
          </a:prstGeom>
          <a:solidFill>
            <a:srgbClr val="FFCC0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9" name="Rektangel 18"/>
          <p:cNvSpPr/>
          <p:nvPr/>
        </p:nvSpPr>
        <p:spPr>
          <a:xfrm>
            <a:off x="5746898" y="3886199"/>
            <a:ext cx="1026042" cy="1891181"/>
          </a:xfrm>
          <a:prstGeom prst="rect">
            <a:avLst/>
          </a:prstGeom>
          <a:solidFill>
            <a:srgbClr val="FFCC0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20" name="Rektangel 19"/>
          <p:cNvSpPr/>
          <p:nvPr/>
        </p:nvSpPr>
        <p:spPr>
          <a:xfrm>
            <a:off x="6193470" y="2931524"/>
            <a:ext cx="576000" cy="954674"/>
          </a:xfrm>
          <a:prstGeom prst="rect">
            <a:avLst/>
          </a:prstGeom>
          <a:solidFill>
            <a:srgbClr val="92D05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b="1" dirty="0">
                <a:solidFill>
                  <a:prstClr val="white"/>
                </a:solidFill>
              </a:rPr>
              <a:t>60%</a:t>
            </a:r>
          </a:p>
        </p:txBody>
      </p:sp>
      <p:sp>
        <p:nvSpPr>
          <p:cNvPr id="21" name="Rektangel 20"/>
          <p:cNvSpPr/>
          <p:nvPr/>
        </p:nvSpPr>
        <p:spPr>
          <a:xfrm>
            <a:off x="5831431" y="3331247"/>
            <a:ext cx="360000" cy="554951"/>
          </a:xfrm>
          <a:prstGeom prst="rect">
            <a:avLst/>
          </a:prstGeom>
          <a:solidFill>
            <a:srgbClr val="00B05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nb-NO" sz="1600" b="1" dirty="0">
                <a:solidFill>
                  <a:prstClr val="white"/>
                </a:solidFill>
              </a:rPr>
              <a:t>35%</a:t>
            </a:r>
          </a:p>
        </p:txBody>
      </p:sp>
      <p:sp>
        <p:nvSpPr>
          <p:cNvPr id="22" name="TekstSylinder 21"/>
          <p:cNvSpPr txBox="1"/>
          <p:nvPr/>
        </p:nvSpPr>
        <p:spPr>
          <a:xfrm>
            <a:off x="2541181" y="5847902"/>
            <a:ext cx="1435396" cy="646331"/>
          </a:xfrm>
          <a:prstGeom prst="rect">
            <a:avLst/>
          </a:prstGeom>
          <a:noFill/>
        </p:spPr>
        <p:txBody>
          <a:bodyPr wrap="square" rtlCol="0">
            <a:spAutoFit/>
          </a:bodyPr>
          <a:lstStyle/>
          <a:p>
            <a:pPr algn="ctr"/>
            <a:r>
              <a:rPr lang="en-US" dirty="0" smtClean="0">
                <a:solidFill>
                  <a:prstClr val="black"/>
                </a:solidFill>
              </a:rPr>
              <a:t>Kommune</a:t>
            </a:r>
            <a:br>
              <a:rPr lang="en-US" dirty="0" smtClean="0">
                <a:solidFill>
                  <a:prstClr val="black"/>
                </a:solidFill>
              </a:rPr>
            </a:br>
            <a:r>
              <a:rPr lang="en-US" dirty="0" smtClean="0">
                <a:solidFill>
                  <a:prstClr val="black"/>
                </a:solidFill>
              </a:rPr>
              <a:t> A</a:t>
            </a:r>
            <a:endParaRPr lang="en-US" dirty="0">
              <a:solidFill>
                <a:prstClr val="black"/>
              </a:solidFill>
            </a:endParaRPr>
          </a:p>
        </p:txBody>
      </p:sp>
      <p:sp>
        <p:nvSpPr>
          <p:cNvPr id="23" name="TekstSylinder 22"/>
          <p:cNvSpPr txBox="1"/>
          <p:nvPr/>
        </p:nvSpPr>
        <p:spPr>
          <a:xfrm>
            <a:off x="4047733" y="5834463"/>
            <a:ext cx="1435396" cy="646331"/>
          </a:xfrm>
          <a:prstGeom prst="rect">
            <a:avLst/>
          </a:prstGeom>
          <a:noFill/>
        </p:spPr>
        <p:txBody>
          <a:bodyPr wrap="square" rtlCol="0">
            <a:spAutoFit/>
          </a:bodyPr>
          <a:lstStyle/>
          <a:p>
            <a:pPr algn="ctr"/>
            <a:r>
              <a:rPr lang="en-US" dirty="0" smtClean="0">
                <a:solidFill>
                  <a:prstClr val="black"/>
                </a:solidFill>
              </a:rPr>
              <a:t>Kommune</a:t>
            </a:r>
            <a:br>
              <a:rPr lang="en-US" dirty="0" smtClean="0">
                <a:solidFill>
                  <a:prstClr val="black"/>
                </a:solidFill>
              </a:rPr>
            </a:br>
            <a:r>
              <a:rPr lang="en-US" dirty="0" smtClean="0">
                <a:solidFill>
                  <a:prstClr val="black"/>
                </a:solidFill>
              </a:rPr>
              <a:t>B</a:t>
            </a:r>
            <a:endParaRPr lang="en-US" dirty="0">
              <a:solidFill>
                <a:prstClr val="black"/>
              </a:solidFill>
            </a:endParaRPr>
          </a:p>
        </p:txBody>
      </p:sp>
      <p:sp>
        <p:nvSpPr>
          <p:cNvPr id="24" name="TekstSylinder 23"/>
          <p:cNvSpPr txBox="1"/>
          <p:nvPr/>
        </p:nvSpPr>
        <p:spPr>
          <a:xfrm>
            <a:off x="5670457" y="5847902"/>
            <a:ext cx="1622025" cy="646331"/>
          </a:xfrm>
          <a:prstGeom prst="rect">
            <a:avLst/>
          </a:prstGeom>
          <a:noFill/>
        </p:spPr>
        <p:txBody>
          <a:bodyPr wrap="square" rtlCol="0">
            <a:spAutoFit/>
          </a:bodyPr>
          <a:lstStyle/>
          <a:p>
            <a:pPr algn="ctr"/>
            <a:r>
              <a:rPr lang="en-US" dirty="0" smtClean="0">
                <a:solidFill>
                  <a:prstClr val="black"/>
                </a:solidFill>
              </a:rPr>
              <a:t>Kommune </a:t>
            </a:r>
            <a:br>
              <a:rPr lang="en-US" dirty="0" smtClean="0">
                <a:solidFill>
                  <a:prstClr val="black"/>
                </a:solidFill>
              </a:rPr>
            </a:br>
            <a:r>
              <a:rPr lang="en-US" dirty="0" smtClean="0">
                <a:solidFill>
                  <a:prstClr val="black"/>
                </a:solidFill>
              </a:rPr>
              <a:t>C  = </a:t>
            </a:r>
            <a:r>
              <a:rPr lang="en-US" dirty="0" err="1" smtClean="0">
                <a:solidFill>
                  <a:prstClr val="black"/>
                </a:solidFill>
              </a:rPr>
              <a:t>Namsos</a:t>
            </a:r>
            <a:endParaRPr lang="en-US" dirty="0">
              <a:solidFill>
                <a:prstClr val="black"/>
              </a:solidFill>
            </a:endParaRPr>
          </a:p>
        </p:txBody>
      </p:sp>
      <p:sp>
        <p:nvSpPr>
          <p:cNvPr id="25" name="Rektangel 24"/>
          <p:cNvSpPr/>
          <p:nvPr/>
        </p:nvSpPr>
        <p:spPr>
          <a:xfrm>
            <a:off x="4544713" y="1648815"/>
            <a:ext cx="631411" cy="132908"/>
          </a:xfrm>
          <a:prstGeom prst="rect">
            <a:avLst/>
          </a:prstGeom>
          <a:solidFill>
            <a:srgbClr val="FF00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solidFill>
                <a:prstClr val="white"/>
              </a:solidFill>
            </a:endParaRPr>
          </a:p>
        </p:txBody>
      </p:sp>
      <p:sp>
        <p:nvSpPr>
          <p:cNvPr id="26" name="TekstSylinder 25"/>
          <p:cNvSpPr txBox="1"/>
          <p:nvPr/>
        </p:nvSpPr>
        <p:spPr>
          <a:xfrm>
            <a:off x="5244418" y="1530603"/>
            <a:ext cx="2999990" cy="369332"/>
          </a:xfrm>
          <a:prstGeom prst="rect">
            <a:avLst/>
          </a:prstGeom>
          <a:noFill/>
        </p:spPr>
        <p:txBody>
          <a:bodyPr wrap="square" rtlCol="0">
            <a:spAutoFit/>
          </a:bodyPr>
          <a:lstStyle/>
          <a:p>
            <a:r>
              <a:rPr lang="nb-NO" dirty="0" smtClean="0">
                <a:solidFill>
                  <a:prstClr val="black"/>
                </a:solidFill>
              </a:rPr>
              <a:t>Trekk</a:t>
            </a:r>
            <a:endParaRPr lang="nb-NO" dirty="0">
              <a:solidFill>
                <a:prstClr val="black"/>
              </a:solidFill>
            </a:endParaRPr>
          </a:p>
        </p:txBody>
      </p:sp>
      <p:sp>
        <p:nvSpPr>
          <p:cNvPr id="27" name="Rektangel 26"/>
          <p:cNvSpPr/>
          <p:nvPr/>
        </p:nvSpPr>
        <p:spPr>
          <a:xfrm>
            <a:off x="4544713" y="1899935"/>
            <a:ext cx="631411" cy="132908"/>
          </a:xfrm>
          <a:prstGeom prst="rect">
            <a:avLst/>
          </a:prstGeom>
          <a:solidFill>
            <a:srgbClr val="92D05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solidFill>
                <a:prstClr val="white"/>
              </a:solidFill>
            </a:endParaRPr>
          </a:p>
        </p:txBody>
      </p:sp>
      <p:sp>
        <p:nvSpPr>
          <p:cNvPr id="28" name="TekstSylinder 27"/>
          <p:cNvSpPr txBox="1"/>
          <p:nvPr/>
        </p:nvSpPr>
        <p:spPr>
          <a:xfrm>
            <a:off x="5244417" y="1781723"/>
            <a:ext cx="2999991" cy="369332"/>
          </a:xfrm>
          <a:prstGeom prst="rect">
            <a:avLst/>
          </a:prstGeom>
          <a:noFill/>
        </p:spPr>
        <p:txBody>
          <a:bodyPr wrap="square" rtlCol="0">
            <a:spAutoFit/>
          </a:bodyPr>
          <a:lstStyle/>
          <a:p>
            <a:r>
              <a:rPr lang="nb-NO" dirty="0" smtClean="0">
                <a:solidFill>
                  <a:prstClr val="black"/>
                </a:solidFill>
              </a:rPr>
              <a:t>Kompensasjon</a:t>
            </a:r>
            <a:endParaRPr lang="nb-NO" dirty="0">
              <a:solidFill>
                <a:prstClr val="black"/>
              </a:solidFill>
            </a:endParaRPr>
          </a:p>
        </p:txBody>
      </p:sp>
      <p:sp>
        <p:nvSpPr>
          <p:cNvPr id="18" name="Rektangel 17"/>
          <p:cNvSpPr/>
          <p:nvPr/>
        </p:nvSpPr>
        <p:spPr>
          <a:xfrm>
            <a:off x="4667948" y="2934592"/>
            <a:ext cx="576000" cy="385565"/>
          </a:xfrm>
          <a:prstGeom prst="rect">
            <a:avLst/>
          </a:prstGeom>
          <a:solidFill>
            <a:srgbClr val="92D05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b="1" dirty="0">
                <a:solidFill>
                  <a:prstClr val="white"/>
                </a:solidFill>
              </a:rPr>
              <a:t>60%</a:t>
            </a:r>
          </a:p>
        </p:txBody>
      </p:sp>
      <p:sp>
        <p:nvSpPr>
          <p:cNvPr id="29" name="Rektangel 28"/>
          <p:cNvSpPr/>
          <p:nvPr/>
        </p:nvSpPr>
        <p:spPr>
          <a:xfrm>
            <a:off x="4544713" y="1388170"/>
            <a:ext cx="631411" cy="132908"/>
          </a:xfrm>
          <a:prstGeom prst="rect">
            <a:avLst/>
          </a:prstGeom>
          <a:solidFill>
            <a:srgbClr val="FFCC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solidFill>
                <a:prstClr val="white"/>
              </a:solidFill>
            </a:endParaRPr>
          </a:p>
        </p:txBody>
      </p:sp>
      <p:sp>
        <p:nvSpPr>
          <p:cNvPr id="30" name="TekstSylinder 29"/>
          <p:cNvSpPr txBox="1"/>
          <p:nvPr/>
        </p:nvSpPr>
        <p:spPr>
          <a:xfrm>
            <a:off x="5244417" y="1269958"/>
            <a:ext cx="1762439" cy="369332"/>
          </a:xfrm>
          <a:prstGeom prst="rect">
            <a:avLst/>
          </a:prstGeom>
          <a:noFill/>
        </p:spPr>
        <p:txBody>
          <a:bodyPr wrap="square" rtlCol="0">
            <a:spAutoFit/>
          </a:bodyPr>
          <a:lstStyle/>
          <a:p>
            <a:r>
              <a:rPr lang="nb-NO" dirty="0" smtClean="0">
                <a:solidFill>
                  <a:prstClr val="black"/>
                </a:solidFill>
              </a:rPr>
              <a:t>Skatteinntekt</a:t>
            </a:r>
            <a:endParaRPr lang="nb-NO" dirty="0">
              <a:solidFill>
                <a:prstClr val="black"/>
              </a:solidFill>
            </a:endParaRPr>
          </a:p>
        </p:txBody>
      </p:sp>
      <p:sp>
        <p:nvSpPr>
          <p:cNvPr id="3" name="Rektangel 2"/>
          <p:cNvSpPr/>
          <p:nvPr/>
        </p:nvSpPr>
        <p:spPr>
          <a:xfrm>
            <a:off x="2775095" y="5713313"/>
            <a:ext cx="1026042" cy="81431"/>
          </a:xfrm>
          <a:prstGeom prst="rect">
            <a:avLst/>
          </a:prstGeom>
          <a:solidFill>
            <a:srgbClr val="CC00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31" name="Rektangel 30"/>
          <p:cNvSpPr/>
          <p:nvPr/>
        </p:nvSpPr>
        <p:spPr>
          <a:xfrm>
            <a:off x="4218376" y="5713313"/>
            <a:ext cx="1026042" cy="81431"/>
          </a:xfrm>
          <a:prstGeom prst="rect">
            <a:avLst/>
          </a:prstGeom>
          <a:solidFill>
            <a:srgbClr val="CC00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32" name="Rektangel 31"/>
          <p:cNvSpPr/>
          <p:nvPr/>
        </p:nvSpPr>
        <p:spPr>
          <a:xfrm>
            <a:off x="5743428" y="5713313"/>
            <a:ext cx="1026042" cy="81431"/>
          </a:xfrm>
          <a:prstGeom prst="rect">
            <a:avLst/>
          </a:prstGeom>
          <a:solidFill>
            <a:srgbClr val="CC00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33" name="Rektangel 32"/>
          <p:cNvSpPr/>
          <p:nvPr/>
        </p:nvSpPr>
        <p:spPr>
          <a:xfrm>
            <a:off x="4547906" y="2151055"/>
            <a:ext cx="631411" cy="132908"/>
          </a:xfrm>
          <a:prstGeom prst="rect">
            <a:avLst/>
          </a:prstGeom>
          <a:solidFill>
            <a:srgbClr val="00B05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solidFill>
                <a:prstClr val="white"/>
              </a:solidFill>
            </a:endParaRPr>
          </a:p>
        </p:txBody>
      </p:sp>
      <p:sp>
        <p:nvSpPr>
          <p:cNvPr id="34" name="TekstSylinder 33"/>
          <p:cNvSpPr txBox="1"/>
          <p:nvPr/>
        </p:nvSpPr>
        <p:spPr>
          <a:xfrm>
            <a:off x="5247610" y="2032843"/>
            <a:ext cx="2658136" cy="369332"/>
          </a:xfrm>
          <a:prstGeom prst="rect">
            <a:avLst/>
          </a:prstGeom>
          <a:noFill/>
        </p:spPr>
        <p:txBody>
          <a:bodyPr wrap="square" rtlCol="0">
            <a:spAutoFit/>
          </a:bodyPr>
          <a:lstStyle/>
          <a:p>
            <a:r>
              <a:rPr lang="nb-NO" dirty="0" err="1" smtClean="0">
                <a:solidFill>
                  <a:prstClr val="black"/>
                </a:solidFill>
              </a:rPr>
              <a:t>Tilleggskompensasjon</a:t>
            </a:r>
            <a:endParaRPr lang="nb-NO" dirty="0">
              <a:solidFill>
                <a:prstClr val="black"/>
              </a:solidFill>
            </a:endParaRPr>
          </a:p>
        </p:txBody>
      </p:sp>
      <p:sp>
        <p:nvSpPr>
          <p:cNvPr id="35" name="Rektangel 34"/>
          <p:cNvSpPr/>
          <p:nvPr/>
        </p:nvSpPr>
        <p:spPr>
          <a:xfrm>
            <a:off x="4547906" y="2405762"/>
            <a:ext cx="631411" cy="132908"/>
          </a:xfrm>
          <a:prstGeom prst="rect">
            <a:avLst/>
          </a:prstGeom>
          <a:solidFill>
            <a:srgbClr val="CC00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solidFill>
                <a:prstClr val="white"/>
              </a:solidFill>
            </a:endParaRPr>
          </a:p>
        </p:txBody>
      </p:sp>
      <p:sp>
        <p:nvSpPr>
          <p:cNvPr id="36" name="TekstSylinder 35"/>
          <p:cNvSpPr txBox="1"/>
          <p:nvPr/>
        </p:nvSpPr>
        <p:spPr>
          <a:xfrm>
            <a:off x="5247610" y="2306600"/>
            <a:ext cx="3572862" cy="369332"/>
          </a:xfrm>
          <a:prstGeom prst="rect">
            <a:avLst/>
          </a:prstGeom>
          <a:noFill/>
        </p:spPr>
        <p:txBody>
          <a:bodyPr wrap="square" rtlCol="0">
            <a:spAutoFit/>
          </a:bodyPr>
          <a:lstStyle/>
          <a:p>
            <a:r>
              <a:rPr lang="nb-NO" dirty="0" smtClean="0">
                <a:solidFill>
                  <a:prstClr val="black"/>
                </a:solidFill>
              </a:rPr>
              <a:t>Trekk finansiering </a:t>
            </a:r>
            <a:r>
              <a:rPr lang="nb-NO" dirty="0" err="1" smtClean="0">
                <a:solidFill>
                  <a:prstClr val="black"/>
                </a:solidFill>
              </a:rPr>
              <a:t>tilleggskomp</a:t>
            </a:r>
            <a:r>
              <a:rPr lang="nb-NO" dirty="0" smtClean="0">
                <a:solidFill>
                  <a:prstClr val="black"/>
                </a:solidFill>
              </a:rPr>
              <a:t>.</a:t>
            </a:r>
            <a:endParaRPr lang="nb-NO"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62" y="1283747"/>
            <a:ext cx="12858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5095" y="1689387"/>
            <a:ext cx="87153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9557" y="3381189"/>
            <a:ext cx="108585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Sylinder 6"/>
          <p:cNvSpPr txBox="1"/>
          <p:nvPr/>
        </p:nvSpPr>
        <p:spPr>
          <a:xfrm>
            <a:off x="7065774" y="4453404"/>
            <a:ext cx="1679944" cy="369332"/>
          </a:xfrm>
          <a:prstGeom prst="rect">
            <a:avLst/>
          </a:prstGeom>
          <a:noFill/>
        </p:spPr>
        <p:txBody>
          <a:bodyPr wrap="square" rtlCol="0">
            <a:spAutoFit/>
          </a:bodyPr>
          <a:lstStyle/>
          <a:p>
            <a:r>
              <a:rPr lang="nb-NO" dirty="0" smtClean="0">
                <a:solidFill>
                  <a:prstClr val="black"/>
                </a:solidFill>
              </a:rPr>
              <a:t>Høyere?</a:t>
            </a:r>
            <a:endParaRPr lang="nb-NO" dirty="0">
              <a:solidFill>
                <a:prstClr val="black"/>
              </a:solidFill>
            </a:endParaRPr>
          </a:p>
        </p:txBody>
      </p:sp>
      <p:cxnSp>
        <p:nvCxnSpPr>
          <p:cNvPr id="37" name="Rett linje 36"/>
          <p:cNvCxnSpPr>
            <a:stCxn id="21" idx="3"/>
          </p:cNvCxnSpPr>
          <p:nvPr/>
        </p:nvCxnSpPr>
        <p:spPr>
          <a:xfrm flipV="1">
            <a:off x="6191431" y="3320157"/>
            <a:ext cx="1422533" cy="288566"/>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kstSylinder 37"/>
          <p:cNvSpPr txBox="1"/>
          <p:nvPr/>
        </p:nvSpPr>
        <p:spPr>
          <a:xfrm>
            <a:off x="7695446" y="2934592"/>
            <a:ext cx="1548142" cy="369332"/>
          </a:xfrm>
          <a:prstGeom prst="rect">
            <a:avLst/>
          </a:prstGeom>
          <a:noFill/>
        </p:spPr>
        <p:txBody>
          <a:bodyPr wrap="square" rtlCol="0">
            <a:spAutoFit/>
          </a:bodyPr>
          <a:lstStyle/>
          <a:p>
            <a:r>
              <a:rPr lang="nb-NO" dirty="0" smtClean="0">
                <a:solidFill>
                  <a:prstClr val="black"/>
                </a:solidFill>
              </a:rPr>
              <a:t>Uendret?</a:t>
            </a:r>
            <a:endParaRPr lang="nb-NO" dirty="0">
              <a:solidFill>
                <a:prstClr val="black"/>
              </a:solidFill>
            </a:endParaRPr>
          </a:p>
        </p:txBody>
      </p:sp>
    </p:spTree>
    <p:extLst>
      <p:ext uri="{BB962C8B-B14F-4D97-AF65-F5344CB8AC3E}">
        <p14:creationId xmlns:p14="http://schemas.microsoft.com/office/powerpoint/2010/main" val="289074297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P spid="19" grpId="0" animBg="1"/>
      <p:bldP spid="20" grpId="0" animBg="1"/>
      <p:bldP spid="21" grpId="0" animBg="1"/>
      <p:bldP spid="18" grpId="0" animBg="1"/>
      <p:bldP spid="3" grpId="0" animBg="1"/>
      <p:bldP spid="31" grpId="0" animBg="1"/>
      <p:bldP spid="32" grpId="0" animBg="1"/>
      <p:bldP spid="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1" name="Rectangle 3"/>
          <p:cNvSpPr>
            <a:spLocks noGrp="1" noChangeArrowheads="1"/>
          </p:cNvSpPr>
          <p:nvPr>
            <p:ph type="body" idx="4294967295"/>
          </p:nvPr>
        </p:nvSpPr>
        <p:spPr>
          <a:xfrm>
            <a:off x="683568" y="1196752"/>
            <a:ext cx="7632848" cy="3258289"/>
          </a:xfrm>
          <a:prstGeom prst="rect">
            <a:avLst/>
          </a:prstGeom>
        </p:spPr>
        <p:txBody>
          <a:bodyPr>
            <a:normAutofit/>
          </a:bodyPr>
          <a:lstStyle/>
          <a:p>
            <a:pPr marL="85725" indent="0">
              <a:lnSpc>
                <a:spcPct val="90000"/>
              </a:lnSpc>
              <a:buNone/>
            </a:pPr>
            <a:endParaRPr lang="nb-NO" dirty="0" smtClean="0"/>
          </a:p>
          <a:p>
            <a:pPr marL="1811025" lvl="3" indent="-468000">
              <a:lnSpc>
                <a:spcPct val="90000"/>
              </a:lnSpc>
            </a:pPr>
            <a:endParaRPr lang="nb-NO" dirty="0"/>
          </a:p>
          <a:p>
            <a:pPr>
              <a:lnSpc>
                <a:spcPct val="90000"/>
              </a:lnSpc>
            </a:pPr>
            <a:endParaRPr lang="nb-NO" sz="2000" dirty="0"/>
          </a:p>
          <a:p>
            <a:pPr>
              <a:lnSpc>
                <a:spcPct val="90000"/>
              </a:lnSpc>
            </a:pPr>
            <a:endParaRPr lang="nb-NO" sz="2000" dirty="0"/>
          </a:p>
          <a:p>
            <a:pPr>
              <a:lnSpc>
                <a:spcPct val="90000"/>
              </a:lnSpc>
            </a:pPr>
            <a:endParaRPr lang="nb-NO" sz="2000" dirty="0"/>
          </a:p>
          <a:p>
            <a:pPr>
              <a:lnSpc>
                <a:spcPct val="90000"/>
              </a:lnSpc>
            </a:pPr>
            <a:endParaRPr lang="nb-NO" sz="2000" dirty="0"/>
          </a:p>
        </p:txBody>
      </p:sp>
      <p:graphicFrame>
        <p:nvGraphicFramePr>
          <p:cNvPr id="6" name="Tabell 5"/>
          <p:cNvGraphicFramePr>
            <a:graphicFrameLocks noGrp="1"/>
          </p:cNvGraphicFramePr>
          <p:nvPr>
            <p:extLst>
              <p:ext uri="{D42A27DB-BD31-4B8C-83A1-F6EECF244321}">
                <p14:modId xmlns:p14="http://schemas.microsoft.com/office/powerpoint/2010/main" val="3070931393"/>
              </p:ext>
            </p:extLst>
          </p:nvPr>
        </p:nvGraphicFramePr>
        <p:xfrm>
          <a:off x="1475656" y="2535505"/>
          <a:ext cx="5817716" cy="4133850"/>
        </p:xfrm>
        <a:graphic>
          <a:graphicData uri="http://schemas.openxmlformats.org/drawingml/2006/table">
            <a:tbl>
              <a:tblPr/>
              <a:tblGrid>
                <a:gridCol w="2908858"/>
                <a:gridCol w="2908858"/>
              </a:tblGrid>
              <a:tr h="2674004">
                <a:tc rowSpan="2">
                  <a:txBody>
                    <a:bodyPr/>
                    <a:lstStyle/>
                    <a:p>
                      <a:pPr algn="ctr" fontAlgn="ctr"/>
                      <a:r>
                        <a:rPr lang="nb-NO" sz="1800" b="0" i="0" u="none" strike="noStrike" dirty="0">
                          <a:solidFill>
                            <a:srgbClr val="000000"/>
                          </a:solidFill>
                          <a:effectLst/>
                          <a:latin typeface="Calibri"/>
                        </a:rPr>
                        <a:t> </a:t>
                      </a:r>
                    </a:p>
                    <a:p>
                      <a:pPr algn="ctr" fontAlgn="ctr"/>
                      <a:r>
                        <a:rPr lang="nb-NO" sz="1800" b="0" i="0" u="none" strike="noStrike" dirty="0">
                          <a:solidFill>
                            <a:srgbClr val="000000"/>
                          </a:solidFill>
                          <a:effectLst/>
                          <a:latin typeface="Calibri"/>
                        </a:rPr>
                        <a:t> </a:t>
                      </a:r>
                    </a:p>
                    <a:p>
                      <a:pPr algn="ctr" fontAlgn="ctr"/>
                      <a:r>
                        <a:rPr lang="nb-NO" sz="1800" b="0" i="0" u="none" strike="noStrike" dirty="0">
                          <a:solidFill>
                            <a:srgbClr val="000000"/>
                          </a:solidFill>
                          <a:effectLst/>
                          <a:latin typeface="Calibri"/>
                        </a:rPr>
                        <a:t> </a:t>
                      </a:r>
                    </a:p>
                    <a:p>
                      <a:pPr algn="ctr" fontAlgn="ctr"/>
                      <a:r>
                        <a:rPr lang="nb-NO" sz="1800" b="0" i="0" u="none" strike="noStrike" dirty="0">
                          <a:solidFill>
                            <a:srgbClr val="000000"/>
                          </a:solidFill>
                          <a:effectLst/>
                          <a:latin typeface="Calibri"/>
                        </a:rPr>
                        <a:t> </a:t>
                      </a:r>
                    </a:p>
                    <a:p>
                      <a:pPr algn="ctr" fontAlgn="ctr"/>
                      <a:r>
                        <a:rPr lang="nb-NO" sz="1800" b="1" i="0" u="none" strike="noStrike" dirty="0">
                          <a:solidFill>
                            <a:srgbClr val="000000"/>
                          </a:solidFill>
                          <a:effectLst/>
                          <a:latin typeface="Calibri"/>
                        </a:rPr>
                        <a:t>Skatteinntekter fra personer 135 </a:t>
                      </a:r>
                      <a:r>
                        <a:rPr lang="nb-NO" sz="1800" b="1" i="0" u="none" strike="noStrike" dirty="0" err="1">
                          <a:solidFill>
                            <a:srgbClr val="000000"/>
                          </a:solidFill>
                          <a:effectLst/>
                          <a:latin typeface="Calibri"/>
                        </a:rPr>
                        <a:t>mrd</a:t>
                      </a:r>
                      <a:r>
                        <a:rPr lang="nb-NO" sz="1800" b="1" i="0" u="none" strike="noStrike" dirty="0">
                          <a:solidFill>
                            <a:srgbClr val="000000"/>
                          </a:solidFill>
                          <a:effectLst/>
                          <a:latin typeface="Calibri"/>
                        </a:rPr>
                        <a:t>, fordeler seg slik:</a:t>
                      </a:r>
                    </a:p>
                    <a:p>
                      <a:pPr algn="ctr" fontAlgn="ctr"/>
                      <a:r>
                        <a:rPr lang="nb-NO" sz="1800" b="0" i="0" u="none" strike="noStrike" dirty="0">
                          <a:solidFill>
                            <a:srgbClr val="000000"/>
                          </a:solidFill>
                          <a:effectLst/>
                          <a:latin typeface="Calibri"/>
                        </a:rPr>
                        <a:t> </a:t>
                      </a:r>
                    </a:p>
                    <a:p>
                      <a:pPr algn="ctr" fontAlgn="ctr"/>
                      <a:r>
                        <a:rPr lang="nb-NO" sz="1800" b="0" i="0" u="none" strike="noStrike" dirty="0">
                          <a:solidFill>
                            <a:srgbClr val="000000"/>
                          </a:solidFill>
                          <a:effectLst/>
                          <a:latin typeface="Calibri"/>
                        </a:rPr>
                        <a:t> Skatt på inntekt 125 </a:t>
                      </a:r>
                      <a:r>
                        <a:rPr lang="nb-NO" sz="1800" b="0" i="0" u="none" strike="noStrike" dirty="0" err="1">
                          <a:solidFill>
                            <a:srgbClr val="000000"/>
                          </a:solidFill>
                          <a:effectLst/>
                          <a:latin typeface="Calibri"/>
                        </a:rPr>
                        <a:t>mrd</a:t>
                      </a:r>
                      <a:endParaRPr lang="nb-NO" sz="1800" b="0" i="0" u="none" strike="noStrike" dirty="0">
                        <a:solidFill>
                          <a:srgbClr val="000000"/>
                        </a:solidFill>
                        <a:effectLst/>
                        <a:latin typeface="Calibri"/>
                      </a:endParaRPr>
                    </a:p>
                    <a:p>
                      <a:pPr algn="ctr" fontAlgn="ctr"/>
                      <a:r>
                        <a:rPr lang="nb-NO" sz="1800" b="0" i="0" u="none" strike="noStrike" dirty="0">
                          <a:solidFill>
                            <a:srgbClr val="000000"/>
                          </a:solidFill>
                          <a:effectLst/>
                          <a:latin typeface="Calibri"/>
                        </a:rPr>
                        <a:t>Skatt på formue 9 </a:t>
                      </a:r>
                      <a:r>
                        <a:rPr lang="nb-NO" sz="1800" b="0" i="0" u="none" strike="noStrike" dirty="0" err="1">
                          <a:solidFill>
                            <a:srgbClr val="000000"/>
                          </a:solidFill>
                          <a:effectLst/>
                          <a:latin typeface="Calibri"/>
                        </a:rPr>
                        <a:t>mrd</a:t>
                      </a:r>
                      <a:endParaRPr lang="nb-NO" sz="1800" b="0" i="0" u="none" strike="noStrike" dirty="0">
                        <a:solidFill>
                          <a:srgbClr val="000000"/>
                        </a:solidFill>
                        <a:effectLst/>
                        <a:latin typeface="Calibri"/>
                      </a:endParaRPr>
                    </a:p>
                    <a:p>
                      <a:pPr algn="ctr" fontAlgn="ctr"/>
                      <a:r>
                        <a:rPr lang="nb-NO" sz="1800" b="0" i="0" u="none" strike="noStrike" dirty="0">
                          <a:solidFill>
                            <a:srgbClr val="000000"/>
                          </a:solidFill>
                          <a:effectLst/>
                          <a:latin typeface="Calibri"/>
                        </a:rPr>
                        <a:t>Naturressursskatt 1 </a:t>
                      </a:r>
                      <a:r>
                        <a:rPr lang="nb-NO" sz="1800" b="0" i="0" u="none" strike="noStrike" dirty="0" err="1">
                          <a:solidFill>
                            <a:srgbClr val="000000"/>
                          </a:solidFill>
                          <a:effectLst/>
                          <a:latin typeface="Calibri"/>
                        </a:rPr>
                        <a:t>mrd</a:t>
                      </a:r>
                      <a:endParaRPr lang="nb-NO" sz="1800" b="0" i="0" u="none" strike="noStrike" dirty="0">
                        <a:solidFill>
                          <a:srgbClr val="000000"/>
                        </a:solidFill>
                        <a:effectLst/>
                        <a:latin typeface="Calibri"/>
                      </a:endParaRPr>
                    </a:p>
                    <a:p>
                      <a:pPr algn="ctr" fontAlgn="ctr"/>
                      <a:r>
                        <a:rPr lang="nb-NO" sz="1800" b="0" i="0" u="none" strike="noStrike" dirty="0">
                          <a:solidFill>
                            <a:srgbClr val="000000"/>
                          </a:solidFill>
                          <a:effectLst/>
                          <a:latin typeface="Calibri"/>
                        </a:rPr>
                        <a:t> </a:t>
                      </a:r>
                    </a:p>
                    <a:p>
                      <a:pPr algn="ctr" fontAlgn="ctr"/>
                      <a:r>
                        <a:rPr lang="nb-NO" sz="1800" b="0" i="0" u="none" strike="noStrike" dirty="0">
                          <a:solidFill>
                            <a:srgbClr val="000000"/>
                          </a:solidFill>
                          <a:effectLst/>
                          <a:latin typeface="Calibri"/>
                        </a:rPr>
                        <a:t> </a:t>
                      </a:r>
                    </a:p>
                    <a:p>
                      <a:pPr algn="ctr" fontAlgn="ctr"/>
                      <a:r>
                        <a:rPr lang="nb-NO" sz="1800" b="0" i="0" u="none" strike="noStrike" dirty="0">
                          <a:solidFill>
                            <a:srgbClr val="000000"/>
                          </a:solidFill>
                          <a:effectLst/>
                          <a:latin typeface="Calibri"/>
                        </a:rPr>
                        <a:t> </a:t>
                      </a:r>
                    </a:p>
                    <a:p>
                      <a:pPr algn="ctr" fontAlgn="ctr"/>
                      <a:r>
                        <a:rPr lang="nb-NO" sz="1800" b="0" i="0" u="none" strike="noStrike" dirty="0">
                          <a:solidFill>
                            <a:srgbClr val="000000"/>
                          </a:solidFill>
                          <a:effectLst/>
                          <a:latin typeface="Calibri"/>
                        </a:rPr>
                        <a:t> </a:t>
                      </a:r>
                    </a:p>
                  </a:txBody>
                  <a:tcPr marL="9525" marR="9525" marT="9525" marB="0" anchor="ctr">
                    <a:lnL>
                      <a:noFill/>
                    </a:lnL>
                    <a:lnR>
                      <a:noFill/>
                    </a:lnR>
                    <a:lnT>
                      <a:noFill/>
                    </a:lnT>
                    <a:lnB>
                      <a:noFill/>
                    </a:lnB>
                    <a:solidFill>
                      <a:srgbClr val="B8CCE4"/>
                    </a:solidFill>
                  </a:tcPr>
                </a:tc>
                <a:tc>
                  <a:txBody>
                    <a:bodyPr/>
                    <a:lstStyle/>
                    <a:p>
                      <a:pPr algn="ctr" fontAlgn="ctr"/>
                      <a:r>
                        <a:rPr lang="nb-NO" sz="1800" b="1" i="0" u="none" strike="noStrike" dirty="0">
                          <a:solidFill>
                            <a:srgbClr val="000000"/>
                          </a:solidFill>
                          <a:effectLst/>
                          <a:latin typeface="Calibri"/>
                        </a:rPr>
                        <a:t>Rammetilskudd 122 </a:t>
                      </a:r>
                      <a:r>
                        <a:rPr lang="nb-NO" sz="1800" b="1" i="0" u="none" strike="noStrike" dirty="0" err="1">
                          <a:solidFill>
                            <a:srgbClr val="000000"/>
                          </a:solidFill>
                          <a:effectLst/>
                          <a:latin typeface="Calibri"/>
                        </a:rPr>
                        <a:t>mrd</a:t>
                      </a:r>
                      <a:endParaRPr lang="nb-NO" sz="1800" b="1" i="0" u="none" strike="noStrike" dirty="0">
                        <a:solidFill>
                          <a:srgbClr val="000000"/>
                        </a:solidFill>
                        <a:effectLst/>
                        <a:latin typeface="Calibri"/>
                      </a:endParaRPr>
                    </a:p>
                  </a:txBody>
                  <a:tcPr marL="9525" marR="9525" marT="9525" marB="0" anchor="ctr">
                    <a:lnL>
                      <a:noFill/>
                    </a:lnL>
                    <a:lnR>
                      <a:noFill/>
                    </a:lnR>
                    <a:lnT>
                      <a:noFill/>
                    </a:lnT>
                    <a:lnB>
                      <a:noFill/>
                    </a:lnB>
                    <a:solidFill>
                      <a:srgbClr val="D8E4BC"/>
                    </a:solidFill>
                  </a:tcPr>
                </a:tc>
              </a:tr>
              <a:tr h="343517">
                <a:tc vMerge="1">
                  <a:txBody>
                    <a:bodyPr/>
                    <a:lstStyle/>
                    <a:p>
                      <a:pPr algn="ctr" fontAlgn="ctr"/>
                      <a:endParaRPr lang="nb-NO" sz="1800" b="0" i="0" u="none" strike="noStrike" dirty="0">
                        <a:solidFill>
                          <a:srgbClr val="000000"/>
                        </a:solidFill>
                        <a:effectLst/>
                        <a:latin typeface="Calibri"/>
                      </a:endParaRPr>
                    </a:p>
                  </a:txBody>
                  <a:tcPr marL="9525" marR="9525" marT="9525" marB="0" anchor="ctr">
                    <a:lnL>
                      <a:noFill/>
                    </a:lnL>
                    <a:lnR>
                      <a:noFill/>
                    </a:lnR>
                    <a:lnT>
                      <a:noFill/>
                    </a:lnT>
                    <a:lnB>
                      <a:noFill/>
                    </a:lnB>
                    <a:solidFill>
                      <a:srgbClr val="B8CCE4"/>
                    </a:solidFill>
                  </a:tcPr>
                </a:tc>
                <a:tc rowSpan="2">
                  <a:txBody>
                    <a:bodyPr/>
                    <a:lstStyle/>
                    <a:p>
                      <a:pPr algn="ctr" fontAlgn="ctr"/>
                      <a:endParaRPr lang="nb-NO" sz="1800" b="0" i="0" u="none" strike="noStrike" dirty="0">
                        <a:solidFill>
                          <a:srgbClr val="000000"/>
                        </a:solidFill>
                        <a:effectLst/>
                        <a:latin typeface="Calibri"/>
                      </a:endParaRPr>
                    </a:p>
                  </a:txBody>
                  <a:tcPr marL="9525" marR="9525" marT="9525" marB="0" anchor="ctr">
                    <a:lnL>
                      <a:noFill/>
                    </a:lnL>
                    <a:lnR>
                      <a:noFill/>
                    </a:lnR>
                    <a:lnT>
                      <a:noFill/>
                    </a:lnT>
                    <a:lnB>
                      <a:noFill/>
                    </a:lnB>
                  </a:tcPr>
                </a:tc>
              </a:tr>
              <a:tr h="222834">
                <a:tc>
                  <a:txBody>
                    <a:bodyPr/>
                    <a:lstStyle/>
                    <a:p>
                      <a:pPr algn="ctr" fontAlgn="b"/>
                      <a:r>
                        <a:rPr lang="nb-NO" sz="1800" b="1" i="0" u="none" strike="noStrike" dirty="0">
                          <a:solidFill>
                            <a:srgbClr val="000000"/>
                          </a:solidFill>
                          <a:effectLst/>
                          <a:latin typeface="Calibri"/>
                        </a:rPr>
                        <a:t>Eiendomsskatt 10 </a:t>
                      </a:r>
                      <a:r>
                        <a:rPr lang="nb-NO" sz="1800" b="1" i="0" u="none" strike="noStrike" dirty="0" err="1">
                          <a:solidFill>
                            <a:srgbClr val="000000"/>
                          </a:solidFill>
                          <a:effectLst/>
                          <a:latin typeface="Calibri"/>
                        </a:rPr>
                        <a:t>mrd</a:t>
                      </a:r>
                      <a:endParaRPr lang="nb-NO" sz="1800" b="1" i="0" u="none" strike="noStrike" dirty="0">
                        <a:solidFill>
                          <a:srgbClr val="000000"/>
                        </a:solidFill>
                        <a:effectLst/>
                        <a:latin typeface="Calibri"/>
                      </a:endParaRPr>
                    </a:p>
                  </a:txBody>
                  <a:tcPr marL="9525" marR="9525" marT="9525" marB="0" anchor="b">
                    <a:lnL>
                      <a:noFill/>
                    </a:lnL>
                    <a:lnR>
                      <a:noFill/>
                    </a:lnR>
                    <a:lnT>
                      <a:noFill/>
                    </a:lnT>
                    <a:lnB>
                      <a:noFill/>
                    </a:lnB>
                    <a:solidFill>
                      <a:srgbClr val="FFFF99"/>
                    </a:solidFill>
                  </a:tcPr>
                </a:tc>
                <a:tc vMerge="1">
                  <a:txBody>
                    <a:bodyPr/>
                    <a:lstStyle/>
                    <a:p>
                      <a:pPr algn="l" fontAlgn="b"/>
                      <a:endParaRPr lang="nb-NO" sz="1800" b="0" i="0" u="none" strike="noStrike" dirty="0">
                        <a:solidFill>
                          <a:srgbClr val="000000"/>
                        </a:solidFill>
                        <a:effectLst/>
                        <a:latin typeface="Calibri"/>
                      </a:endParaRPr>
                    </a:p>
                  </a:txBody>
                  <a:tcPr marL="9525" marR="9525" marT="9525" marB="0" anchor="b">
                    <a:lnL>
                      <a:noFill/>
                    </a:lnL>
                    <a:lnR>
                      <a:noFill/>
                    </a:lnR>
                    <a:lnT>
                      <a:noFill/>
                    </a:lnT>
                    <a:lnB>
                      <a:noFill/>
                    </a:lnB>
                  </a:tcPr>
                </a:tc>
              </a:tr>
            </a:tbl>
          </a:graphicData>
        </a:graphic>
      </p:graphicFrame>
      <p:graphicFrame>
        <p:nvGraphicFramePr>
          <p:cNvPr id="7" name="Diagram 6"/>
          <p:cNvGraphicFramePr/>
          <p:nvPr>
            <p:extLst>
              <p:ext uri="{D42A27DB-BD31-4B8C-83A1-F6EECF244321}">
                <p14:modId xmlns:p14="http://schemas.microsoft.com/office/powerpoint/2010/main" val="2215865006"/>
              </p:ext>
            </p:extLst>
          </p:nvPr>
        </p:nvGraphicFramePr>
        <p:xfrm>
          <a:off x="2051720" y="1196752"/>
          <a:ext cx="4608512" cy="1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2"/>
          <p:cNvSpPr>
            <a:spLocks noGrp="1" noChangeArrowheads="1"/>
          </p:cNvSpPr>
          <p:nvPr>
            <p:ph type="title"/>
          </p:nvPr>
        </p:nvSpPr>
        <p:spPr>
          <a:xfrm>
            <a:off x="611560" y="260648"/>
            <a:ext cx="7543800" cy="792386"/>
          </a:xfrm>
        </p:spPr>
        <p:txBody>
          <a:bodyPr>
            <a:normAutofit fontScale="90000"/>
          </a:bodyPr>
          <a:lstStyle/>
          <a:p>
            <a:pPr algn="ctr"/>
            <a:r>
              <a:rPr lang="nb-NO" sz="3600" b="1" dirty="0" smtClean="0">
                <a:solidFill>
                  <a:srgbClr val="C00000"/>
                </a:solidFill>
              </a:rPr>
              <a:t>Selskapsskatt vil føre til reduksjon i andre frie inntekter – rammen skal ikke økes</a:t>
            </a:r>
            <a:endParaRPr lang="nb-NO" sz="3600" b="1" dirty="0">
              <a:solidFill>
                <a:srgbClr val="C00000"/>
              </a:solidFill>
            </a:endParaRPr>
          </a:p>
        </p:txBody>
      </p:sp>
    </p:spTree>
    <p:extLst>
      <p:ext uri="{BB962C8B-B14F-4D97-AF65-F5344CB8AC3E}">
        <p14:creationId xmlns:p14="http://schemas.microsoft.com/office/powerpoint/2010/main" val="307966321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1" name="Rectangle 3"/>
          <p:cNvSpPr>
            <a:spLocks noGrp="1" noChangeArrowheads="1"/>
          </p:cNvSpPr>
          <p:nvPr>
            <p:ph type="body" idx="4294967295"/>
          </p:nvPr>
        </p:nvSpPr>
        <p:spPr>
          <a:xfrm>
            <a:off x="683568" y="1196752"/>
            <a:ext cx="7632848" cy="3258289"/>
          </a:xfrm>
          <a:prstGeom prst="rect">
            <a:avLst/>
          </a:prstGeom>
        </p:spPr>
        <p:txBody>
          <a:bodyPr>
            <a:normAutofit/>
          </a:bodyPr>
          <a:lstStyle/>
          <a:p>
            <a:pPr marL="85725" indent="0">
              <a:lnSpc>
                <a:spcPct val="90000"/>
              </a:lnSpc>
              <a:buNone/>
            </a:pPr>
            <a:endParaRPr lang="nb-NO" dirty="0" smtClean="0"/>
          </a:p>
          <a:p>
            <a:pPr marL="1811025" lvl="3" indent="-468000">
              <a:lnSpc>
                <a:spcPct val="90000"/>
              </a:lnSpc>
            </a:pPr>
            <a:endParaRPr lang="nb-NO" dirty="0"/>
          </a:p>
          <a:p>
            <a:pPr>
              <a:lnSpc>
                <a:spcPct val="90000"/>
              </a:lnSpc>
            </a:pPr>
            <a:endParaRPr lang="nb-NO" sz="2000" dirty="0"/>
          </a:p>
          <a:p>
            <a:pPr>
              <a:lnSpc>
                <a:spcPct val="90000"/>
              </a:lnSpc>
            </a:pPr>
            <a:endParaRPr lang="nb-NO" sz="2000" dirty="0"/>
          </a:p>
          <a:p>
            <a:pPr>
              <a:lnSpc>
                <a:spcPct val="90000"/>
              </a:lnSpc>
            </a:pPr>
            <a:endParaRPr lang="nb-NO" sz="2000" dirty="0"/>
          </a:p>
          <a:p>
            <a:pPr>
              <a:lnSpc>
                <a:spcPct val="90000"/>
              </a:lnSpc>
            </a:pPr>
            <a:endParaRPr lang="nb-NO" sz="2000" dirty="0"/>
          </a:p>
        </p:txBody>
      </p:sp>
      <p:graphicFrame>
        <p:nvGraphicFramePr>
          <p:cNvPr id="6" name="Tabell 5"/>
          <p:cNvGraphicFramePr>
            <a:graphicFrameLocks noGrp="1"/>
          </p:cNvGraphicFramePr>
          <p:nvPr>
            <p:extLst>
              <p:ext uri="{D42A27DB-BD31-4B8C-83A1-F6EECF244321}">
                <p14:modId xmlns:p14="http://schemas.microsoft.com/office/powerpoint/2010/main" val="2828968510"/>
              </p:ext>
            </p:extLst>
          </p:nvPr>
        </p:nvGraphicFramePr>
        <p:xfrm>
          <a:off x="1475656" y="2535505"/>
          <a:ext cx="5817716" cy="4133850"/>
        </p:xfrm>
        <a:graphic>
          <a:graphicData uri="http://schemas.openxmlformats.org/drawingml/2006/table">
            <a:tbl>
              <a:tblPr/>
              <a:tblGrid>
                <a:gridCol w="2908858"/>
                <a:gridCol w="2908858"/>
              </a:tblGrid>
              <a:tr h="2674004">
                <a:tc rowSpan="2">
                  <a:txBody>
                    <a:bodyPr/>
                    <a:lstStyle/>
                    <a:p>
                      <a:pPr algn="ctr" fontAlgn="ctr"/>
                      <a:r>
                        <a:rPr lang="nb-NO" sz="1800" b="0" i="0" u="none" strike="noStrike" dirty="0">
                          <a:solidFill>
                            <a:srgbClr val="000000"/>
                          </a:solidFill>
                          <a:effectLst/>
                          <a:latin typeface="Calibri"/>
                        </a:rPr>
                        <a:t> </a:t>
                      </a:r>
                    </a:p>
                    <a:p>
                      <a:pPr algn="ctr" fontAlgn="ctr"/>
                      <a:r>
                        <a:rPr lang="nb-NO" sz="1800" b="0" i="0" u="none" strike="noStrike" dirty="0">
                          <a:solidFill>
                            <a:srgbClr val="000000"/>
                          </a:solidFill>
                          <a:effectLst/>
                          <a:latin typeface="Calibri"/>
                        </a:rPr>
                        <a:t> </a:t>
                      </a:r>
                    </a:p>
                    <a:p>
                      <a:pPr algn="ctr" fontAlgn="ctr"/>
                      <a:r>
                        <a:rPr lang="nb-NO" sz="1800" b="0" i="0" u="none" strike="noStrike" dirty="0">
                          <a:solidFill>
                            <a:srgbClr val="000000"/>
                          </a:solidFill>
                          <a:effectLst/>
                          <a:latin typeface="Calibri"/>
                        </a:rPr>
                        <a:t> </a:t>
                      </a:r>
                    </a:p>
                    <a:p>
                      <a:pPr algn="ctr" fontAlgn="ctr"/>
                      <a:r>
                        <a:rPr lang="nb-NO" sz="1800" b="0" i="0" u="none" strike="noStrike" dirty="0">
                          <a:solidFill>
                            <a:srgbClr val="000000"/>
                          </a:solidFill>
                          <a:effectLst/>
                          <a:latin typeface="Calibri"/>
                        </a:rPr>
                        <a:t> </a:t>
                      </a:r>
                    </a:p>
                    <a:p>
                      <a:pPr algn="ctr" fontAlgn="ctr"/>
                      <a:r>
                        <a:rPr lang="nb-NO" sz="1800" b="1" i="0" u="none" strike="noStrike" dirty="0">
                          <a:solidFill>
                            <a:srgbClr val="000000"/>
                          </a:solidFill>
                          <a:effectLst/>
                          <a:latin typeface="Calibri"/>
                        </a:rPr>
                        <a:t>Skatteinntekter fra personer 135 </a:t>
                      </a:r>
                      <a:r>
                        <a:rPr lang="nb-NO" sz="1800" b="1" i="0" u="none" strike="noStrike" dirty="0" err="1">
                          <a:solidFill>
                            <a:srgbClr val="000000"/>
                          </a:solidFill>
                          <a:effectLst/>
                          <a:latin typeface="Calibri"/>
                        </a:rPr>
                        <a:t>mrd</a:t>
                      </a:r>
                      <a:r>
                        <a:rPr lang="nb-NO" sz="1800" b="1" i="0" u="none" strike="noStrike" dirty="0">
                          <a:solidFill>
                            <a:srgbClr val="000000"/>
                          </a:solidFill>
                          <a:effectLst/>
                          <a:latin typeface="Calibri"/>
                        </a:rPr>
                        <a:t>, fordeler seg slik:</a:t>
                      </a:r>
                    </a:p>
                    <a:p>
                      <a:pPr algn="ctr" fontAlgn="ctr"/>
                      <a:r>
                        <a:rPr lang="nb-NO" sz="1800" b="0" i="0" u="none" strike="noStrike" dirty="0">
                          <a:solidFill>
                            <a:srgbClr val="000000"/>
                          </a:solidFill>
                          <a:effectLst/>
                          <a:latin typeface="Calibri"/>
                        </a:rPr>
                        <a:t> </a:t>
                      </a:r>
                    </a:p>
                    <a:p>
                      <a:pPr algn="ctr" fontAlgn="ctr"/>
                      <a:r>
                        <a:rPr lang="nb-NO" sz="1800" b="0" i="0" u="none" strike="noStrike" dirty="0">
                          <a:solidFill>
                            <a:srgbClr val="000000"/>
                          </a:solidFill>
                          <a:effectLst/>
                          <a:latin typeface="Calibri"/>
                        </a:rPr>
                        <a:t> Skatt på inntekt 125 </a:t>
                      </a:r>
                      <a:r>
                        <a:rPr lang="nb-NO" sz="1800" b="0" i="0" u="none" strike="noStrike" dirty="0" err="1">
                          <a:solidFill>
                            <a:srgbClr val="000000"/>
                          </a:solidFill>
                          <a:effectLst/>
                          <a:latin typeface="Calibri"/>
                        </a:rPr>
                        <a:t>mrd</a:t>
                      </a:r>
                      <a:endParaRPr lang="nb-NO" sz="1800" b="0" i="0" u="none" strike="noStrike" dirty="0">
                        <a:solidFill>
                          <a:srgbClr val="000000"/>
                        </a:solidFill>
                        <a:effectLst/>
                        <a:latin typeface="Calibri"/>
                      </a:endParaRPr>
                    </a:p>
                    <a:p>
                      <a:pPr algn="ctr" fontAlgn="ctr"/>
                      <a:r>
                        <a:rPr lang="nb-NO" sz="1800" b="0" i="0" u="none" strike="noStrike" dirty="0">
                          <a:solidFill>
                            <a:srgbClr val="000000"/>
                          </a:solidFill>
                          <a:effectLst/>
                          <a:latin typeface="Calibri"/>
                        </a:rPr>
                        <a:t>Skatt på formue 9 </a:t>
                      </a:r>
                      <a:r>
                        <a:rPr lang="nb-NO" sz="1800" b="0" i="0" u="none" strike="noStrike" dirty="0" err="1">
                          <a:solidFill>
                            <a:srgbClr val="000000"/>
                          </a:solidFill>
                          <a:effectLst/>
                          <a:latin typeface="Calibri"/>
                        </a:rPr>
                        <a:t>mrd</a:t>
                      </a:r>
                      <a:endParaRPr lang="nb-NO" sz="1800" b="0" i="0" u="none" strike="noStrike" dirty="0">
                        <a:solidFill>
                          <a:srgbClr val="000000"/>
                        </a:solidFill>
                        <a:effectLst/>
                        <a:latin typeface="Calibri"/>
                      </a:endParaRPr>
                    </a:p>
                    <a:p>
                      <a:pPr algn="ctr" fontAlgn="ctr"/>
                      <a:r>
                        <a:rPr lang="nb-NO" sz="1800" b="0" i="0" u="none" strike="noStrike" dirty="0">
                          <a:solidFill>
                            <a:srgbClr val="000000"/>
                          </a:solidFill>
                          <a:effectLst/>
                          <a:latin typeface="Calibri"/>
                        </a:rPr>
                        <a:t>Naturressursskatt 1 </a:t>
                      </a:r>
                      <a:r>
                        <a:rPr lang="nb-NO" sz="1800" b="0" i="0" u="none" strike="noStrike" dirty="0" err="1">
                          <a:solidFill>
                            <a:srgbClr val="000000"/>
                          </a:solidFill>
                          <a:effectLst/>
                          <a:latin typeface="Calibri"/>
                        </a:rPr>
                        <a:t>mrd</a:t>
                      </a:r>
                      <a:endParaRPr lang="nb-NO" sz="1800" b="0" i="0" u="none" strike="noStrike" dirty="0">
                        <a:solidFill>
                          <a:srgbClr val="000000"/>
                        </a:solidFill>
                        <a:effectLst/>
                        <a:latin typeface="Calibri"/>
                      </a:endParaRPr>
                    </a:p>
                    <a:p>
                      <a:pPr algn="ctr" fontAlgn="ctr"/>
                      <a:r>
                        <a:rPr lang="nb-NO" sz="1800" b="0" i="0" u="none" strike="noStrike" dirty="0">
                          <a:solidFill>
                            <a:srgbClr val="000000"/>
                          </a:solidFill>
                          <a:effectLst/>
                          <a:latin typeface="Calibri"/>
                        </a:rPr>
                        <a:t> </a:t>
                      </a:r>
                    </a:p>
                    <a:p>
                      <a:pPr algn="ctr" fontAlgn="ctr"/>
                      <a:r>
                        <a:rPr lang="nb-NO" sz="1800" b="0" i="0" u="none" strike="noStrike" dirty="0">
                          <a:solidFill>
                            <a:srgbClr val="000000"/>
                          </a:solidFill>
                          <a:effectLst/>
                          <a:latin typeface="Calibri"/>
                        </a:rPr>
                        <a:t> </a:t>
                      </a:r>
                    </a:p>
                    <a:p>
                      <a:pPr algn="ctr" fontAlgn="ctr"/>
                      <a:r>
                        <a:rPr lang="nb-NO" sz="1800" b="0" i="0" u="none" strike="noStrike" dirty="0">
                          <a:solidFill>
                            <a:srgbClr val="000000"/>
                          </a:solidFill>
                          <a:effectLst/>
                          <a:latin typeface="Calibri"/>
                        </a:rPr>
                        <a:t> </a:t>
                      </a:r>
                    </a:p>
                    <a:p>
                      <a:pPr algn="ctr" fontAlgn="ctr"/>
                      <a:r>
                        <a:rPr lang="nb-NO" sz="1800" b="0" i="0" u="none" strike="noStrike" dirty="0">
                          <a:solidFill>
                            <a:srgbClr val="000000"/>
                          </a:solidFill>
                          <a:effectLst/>
                          <a:latin typeface="Calibri"/>
                        </a:rPr>
                        <a:t> </a:t>
                      </a:r>
                    </a:p>
                  </a:txBody>
                  <a:tcPr marL="9525" marR="9525" marT="9525" marB="0" anchor="ctr">
                    <a:lnL>
                      <a:noFill/>
                    </a:lnL>
                    <a:lnR>
                      <a:noFill/>
                    </a:lnR>
                    <a:lnT>
                      <a:noFill/>
                    </a:lnT>
                    <a:lnB>
                      <a:noFill/>
                    </a:lnB>
                    <a:solidFill>
                      <a:srgbClr val="B8CCE4"/>
                    </a:solidFill>
                  </a:tcPr>
                </a:tc>
                <a:tc>
                  <a:txBody>
                    <a:bodyPr/>
                    <a:lstStyle/>
                    <a:p>
                      <a:pPr algn="ctr" fontAlgn="ctr"/>
                      <a:r>
                        <a:rPr lang="nb-NO" sz="1800" b="1" i="0" u="none" strike="noStrike" dirty="0">
                          <a:solidFill>
                            <a:srgbClr val="000000"/>
                          </a:solidFill>
                          <a:effectLst/>
                          <a:latin typeface="Calibri"/>
                        </a:rPr>
                        <a:t>Rammetilskudd 122 </a:t>
                      </a:r>
                      <a:r>
                        <a:rPr lang="nb-NO" sz="1800" b="1" i="0" u="none" strike="noStrike" dirty="0" err="1">
                          <a:solidFill>
                            <a:srgbClr val="000000"/>
                          </a:solidFill>
                          <a:effectLst/>
                          <a:latin typeface="Calibri"/>
                        </a:rPr>
                        <a:t>mrd</a:t>
                      </a:r>
                      <a:endParaRPr lang="nb-NO" sz="1800" b="1" i="0" u="none" strike="noStrike" dirty="0">
                        <a:solidFill>
                          <a:srgbClr val="000000"/>
                        </a:solidFill>
                        <a:effectLst/>
                        <a:latin typeface="Calibri"/>
                      </a:endParaRPr>
                    </a:p>
                  </a:txBody>
                  <a:tcPr marL="9525" marR="9525" marT="9525" marB="0" anchor="ctr">
                    <a:lnL>
                      <a:noFill/>
                    </a:lnL>
                    <a:lnR>
                      <a:noFill/>
                    </a:lnR>
                    <a:lnT>
                      <a:noFill/>
                    </a:lnT>
                    <a:lnB>
                      <a:noFill/>
                    </a:lnB>
                    <a:solidFill>
                      <a:srgbClr val="D8E4BC"/>
                    </a:solidFill>
                  </a:tcPr>
                </a:tc>
              </a:tr>
              <a:tr h="343517">
                <a:tc vMerge="1">
                  <a:txBody>
                    <a:bodyPr/>
                    <a:lstStyle/>
                    <a:p>
                      <a:pPr algn="ctr" fontAlgn="ctr"/>
                      <a:endParaRPr lang="nb-NO" sz="1800" b="0" i="0" u="none" strike="noStrike" dirty="0">
                        <a:solidFill>
                          <a:srgbClr val="000000"/>
                        </a:solidFill>
                        <a:effectLst/>
                        <a:latin typeface="Calibri"/>
                      </a:endParaRPr>
                    </a:p>
                  </a:txBody>
                  <a:tcPr marL="9525" marR="9525" marT="9525" marB="0" anchor="ctr">
                    <a:lnL>
                      <a:noFill/>
                    </a:lnL>
                    <a:lnR>
                      <a:noFill/>
                    </a:lnR>
                    <a:lnT>
                      <a:noFill/>
                    </a:lnT>
                    <a:lnB>
                      <a:noFill/>
                    </a:lnB>
                    <a:solidFill>
                      <a:srgbClr val="B8CCE4"/>
                    </a:solidFill>
                  </a:tcPr>
                </a:tc>
                <a:tc rowSpan="2">
                  <a:txBody>
                    <a:bodyPr/>
                    <a:lstStyle/>
                    <a:p>
                      <a:pPr algn="ctr" fontAlgn="ctr"/>
                      <a:endParaRPr lang="nb-NO" sz="1800" b="0" i="0" u="none" strike="noStrike" dirty="0">
                        <a:solidFill>
                          <a:srgbClr val="000000"/>
                        </a:solidFill>
                        <a:effectLst/>
                        <a:latin typeface="Calibri"/>
                      </a:endParaRPr>
                    </a:p>
                  </a:txBody>
                  <a:tcPr marL="9525" marR="9525" marT="9525" marB="0" anchor="ctr">
                    <a:lnL>
                      <a:noFill/>
                    </a:lnL>
                    <a:lnR>
                      <a:noFill/>
                    </a:lnR>
                    <a:lnT>
                      <a:noFill/>
                    </a:lnT>
                    <a:lnB>
                      <a:noFill/>
                    </a:lnB>
                  </a:tcPr>
                </a:tc>
              </a:tr>
              <a:tr h="222834">
                <a:tc>
                  <a:txBody>
                    <a:bodyPr/>
                    <a:lstStyle/>
                    <a:p>
                      <a:pPr algn="ctr" fontAlgn="b"/>
                      <a:r>
                        <a:rPr lang="nb-NO" sz="1800" b="1" i="0" u="none" strike="noStrike" dirty="0">
                          <a:solidFill>
                            <a:srgbClr val="000000"/>
                          </a:solidFill>
                          <a:effectLst/>
                          <a:latin typeface="Calibri"/>
                        </a:rPr>
                        <a:t>Eiendomsskatt 10 </a:t>
                      </a:r>
                      <a:r>
                        <a:rPr lang="nb-NO" sz="1800" b="1" i="0" u="none" strike="noStrike" dirty="0" err="1">
                          <a:solidFill>
                            <a:srgbClr val="000000"/>
                          </a:solidFill>
                          <a:effectLst/>
                          <a:latin typeface="Calibri"/>
                        </a:rPr>
                        <a:t>mrd</a:t>
                      </a:r>
                      <a:endParaRPr lang="nb-NO" sz="1800" b="1" i="0" u="none" strike="noStrike" dirty="0">
                        <a:solidFill>
                          <a:srgbClr val="000000"/>
                        </a:solidFill>
                        <a:effectLst/>
                        <a:latin typeface="Calibri"/>
                      </a:endParaRPr>
                    </a:p>
                  </a:txBody>
                  <a:tcPr marL="9525" marR="9525" marT="9525" marB="0" anchor="b">
                    <a:lnL>
                      <a:noFill/>
                    </a:lnL>
                    <a:lnR>
                      <a:noFill/>
                    </a:lnR>
                    <a:lnT>
                      <a:noFill/>
                    </a:lnT>
                    <a:lnB>
                      <a:noFill/>
                    </a:lnB>
                    <a:solidFill>
                      <a:srgbClr val="FFFF99"/>
                    </a:solidFill>
                  </a:tcPr>
                </a:tc>
                <a:tc vMerge="1">
                  <a:txBody>
                    <a:bodyPr/>
                    <a:lstStyle/>
                    <a:p>
                      <a:pPr algn="l" fontAlgn="b"/>
                      <a:endParaRPr lang="nb-NO" sz="1800" b="0" i="0" u="none" strike="noStrike" dirty="0">
                        <a:solidFill>
                          <a:srgbClr val="000000"/>
                        </a:solidFill>
                        <a:effectLst/>
                        <a:latin typeface="Calibri"/>
                      </a:endParaRPr>
                    </a:p>
                  </a:txBody>
                  <a:tcPr marL="9525" marR="9525" marT="9525" marB="0" anchor="b">
                    <a:lnL>
                      <a:noFill/>
                    </a:lnL>
                    <a:lnR>
                      <a:noFill/>
                    </a:lnR>
                    <a:lnT>
                      <a:noFill/>
                    </a:lnT>
                    <a:lnB>
                      <a:noFill/>
                    </a:lnB>
                  </a:tcPr>
                </a:tc>
              </a:tr>
            </a:tbl>
          </a:graphicData>
        </a:graphic>
      </p:graphicFrame>
      <p:graphicFrame>
        <p:nvGraphicFramePr>
          <p:cNvPr id="7" name="Diagram 6"/>
          <p:cNvGraphicFramePr/>
          <p:nvPr>
            <p:extLst>
              <p:ext uri="{D42A27DB-BD31-4B8C-83A1-F6EECF244321}">
                <p14:modId xmlns:p14="http://schemas.microsoft.com/office/powerpoint/2010/main" val="1061428623"/>
              </p:ext>
            </p:extLst>
          </p:nvPr>
        </p:nvGraphicFramePr>
        <p:xfrm>
          <a:off x="2051720" y="1196752"/>
          <a:ext cx="4608512" cy="1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2"/>
          <p:cNvSpPr>
            <a:spLocks noGrp="1" noChangeArrowheads="1"/>
          </p:cNvSpPr>
          <p:nvPr>
            <p:ph type="title"/>
          </p:nvPr>
        </p:nvSpPr>
        <p:spPr>
          <a:xfrm>
            <a:off x="611560" y="260648"/>
            <a:ext cx="7543800" cy="792386"/>
          </a:xfrm>
        </p:spPr>
        <p:txBody>
          <a:bodyPr>
            <a:normAutofit fontScale="90000"/>
          </a:bodyPr>
          <a:lstStyle/>
          <a:p>
            <a:pPr algn="ctr"/>
            <a:r>
              <a:rPr lang="nb-NO" sz="3600" dirty="0" smtClean="0">
                <a:solidFill>
                  <a:srgbClr val="C00000"/>
                </a:solidFill>
              </a:rPr>
              <a:t>Selskapsskatt vil føre til reduksjon i andre frie inntekter – rammen skal ikke økes</a:t>
            </a:r>
            <a:endParaRPr lang="nb-NO" sz="3600" dirty="0">
              <a:solidFill>
                <a:srgbClr val="C00000"/>
              </a:solidFill>
            </a:endParaRPr>
          </a:p>
        </p:txBody>
      </p:sp>
      <p:sp>
        <p:nvSpPr>
          <p:cNvPr id="10" name="Oppoverbøyd pil 9"/>
          <p:cNvSpPr/>
          <p:nvPr/>
        </p:nvSpPr>
        <p:spPr>
          <a:xfrm rot="10800000">
            <a:off x="596026" y="5307507"/>
            <a:ext cx="905544" cy="749279"/>
          </a:xfrm>
          <a:prstGeom prst="bentUpArrow">
            <a:avLst/>
          </a:prstGeom>
          <a:solidFill>
            <a:schemeClr val="accent1">
              <a:lumMod val="40000"/>
              <a:lumOff val="60000"/>
            </a:schemeClr>
          </a:solidFill>
          <a:ln w="0">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nb-NO">
              <a:solidFill>
                <a:prstClr val="white"/>
              </a:solidFill>
            </a:endParaRPr>
          </a:p>
        </p:txBody>
      </p:sp>
      <p:sp>
        <p:nvSpPr>
          <p:cNvPr id="5" name="Bøyd pil 4"/>
          <p:cNvSpPr/>
          <p:nvPr/>
        </p:nvSpPr>
        <p:spPr>
          <a:xfrm rot="5400000">
            <a:off x="7218294" y="4059070"/>
            <a:ext cx="936104" cy="756084"/>
          </a:xfrm>
          <a:prstGeom prst="bentArrow">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nb-NO">
              <a:solidFill>
                <a:prstClr val="black"/>
              </a:solidFill>
            </a:endParaRPr>
          </a:p>
        </p:txBody>
      </p:sp>
    </p:spTree>
    <p:extLst>
      <p:ext uri="{BB962C8B-B14F-4D97-AF65-F5344CB8AC3E}">
        <p14:creationId xmlns:p14="http://schemas.microsoft.com/office/powerpoint/2010/main" val="419526407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0" name="Rectangle 2"/>
          <p:cNvSpPr>
            <a:spLocks noGrp="1" noChangeArrowheads="1"/>
          </p:cNvSpPr>
          <p:nvPr>
            <p:ph type="title"/>
          </p:nvPr>
        </p:nvSpPr>
        <p:spPr>
          <a:xfrm>
            <a:off x="539750" y="260350"/>
            <a:ext cx="7704658" cy="936402"/>
          </a:xfrm>
        </p:spPr>
        <p:txBody>
          <a:bodyPr>
            <a:normAutofit fontScale="90000"/>
          </a:bodyPr>
          <a:lstStyle/>
          <a:p>
            <a:pPr algn="ctr"/>
            <a:r>
              <a:rPr lang="nb-NO" sz="3600" dirty="0" smtClean="0">
                <a:solidFill>
                  <a:srgbClr val="C00000"/>
                </a:solidFill>
              </a:rPr>
              <a:t>Skattesvake kommuner – </a:t>
            </a:r>
            <a:br>
              <a:rPr lang="nb-NO" sz="3600" dirty="0" smtClean="0">
                <a:solidFill>
                  <a:srgbClr val="C00000"/>
                </a:solidFill>
              </a:rPr>
            </a:br>
            <a:r>
              <a:rPr lang="nb-NO" sz="3600" dirty="0" smtClean="0">
                <a:solidFill>
                  <a:srgbClr val="C00000"/>
                </a:solidFill>
              </a:rPr>
              <a:t>selskapsskatt erstatter inntektsskatt </a:t>
            </a:r>
            <a:endParaRPr lang="nb-NO" sz="3600" dirty="0">
              <a:solidFill>
                <a:srgbClr val="C0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00" y="1224000"/>
            <a:ext cx="8424000" cy="5506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23625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1132114"/>
          </a:xfrm>
        </p:spPr>
        <p:txBody>
          <a:bodyPr/>
          <a:lstStyle/>
          <a:p>
            <a:r>
              <a:rPr lang="nb-NO" dirty="0" smtClean="0"/>
              <a:t>Takk for meg</a:t>
            </a:r>
            <a:endParaRPr lang="nb-NO" dirty="0"/>
          </a:p>
        </p:txBody>
      </p:sp>
      <p:pic>
        <p:nvPicPr>
          <p:cNvPr id="2050" name="Picture 2" descr="C:\Users\913rb\AppData\Local\Microsoft\Windows\Temporary Internet Files\Content.Outlook\63TQUDX1\IMG_18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790" y="1616149"/>
            <a:ext cx="7878725" cy="4912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72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051" y="1160060"/>
            <a:ext cx="7056505" cy="461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6997" name="Rectangle 5"/>
          <p:cNvSpPr>
            <a:spLocks noChangeArrowheads="1"/>
          </p:cNvSpPr>
          <p:nvPr/>
        </p:nvSpPr>
        <p:spPr bwMode="auto">
          <a:xfrm>
            <a:off x="140830" y="6227452"/>
            <a:ext cx="7710985" cy="360040"/>
          </a:xfrm>
          <a:prstGeom prst="rect">
            <a:avLst/>
          </a:prstGeom>
          <a:solidFill>
            <a:schemeClr val="bg1"/>
          </a:solidFill>
          <a:ln>
            <a:noFill/>
          </a:ln>
          <a:effectLst/>
          <a:extLs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b-NO" b="1" dirty="0">
                <a:solidFill>
                  <a:srgbClr val="CC0000"/>
                </a:solidFill>
                <a:latin typeface="Comic Sans MS" pitchFamily="66" charset="0"/>
              </a:rPr>
              <a:t>Inntekter i kommunesektoren </a:t>
            </a:r>
            <a:r>
              <a:rPr lang="nb-NO" b="1" dirty="0" smtClean="0">
                <a:solidFill>
                  <a:srgbClr val="CC0000"/>
                </a:solidFill>
                <a:latin typeface="Comic Sans MS" pitchFamily="66" charset="0"/>
              </a:rPr>
              <a:t>er om lag 18 pst av BNP for </a:t>
            </a:r>
          </a:p>
          <a:p>
            <a:r>
              <a:rPr lang="nb-NO" b="1" dirty="0" smtClean="0">
                <a:solidFill>
                  <a:srgbClr val="CC0000"/>
                </a:solidFill>
                <a:latin typeface="Comic Sans MS" pitchFamily="66" charset="0"/>
              </a:rPr>
              <a:t>fastlands-Norge</a:t>
            </a:r>
          </a:p>
          <a:p>
            <a:endParaRPr lang="nb-NO" sz="1200" b="1" dirty="0">
              <a:solidFill>
                <a:srgbClr val="CC0000"/>
              </a:solidFill>
              <a:latin typeface="Comic Sans MS" pitchFamily="66" charset="0"/>
            </a:endParaRPr>
          </a:p>
        </p:txBody>
      </p:sp>
      <p:sp>
        <p:nvSpPr>
          <p:cNvPr id="3" name="TekstSylinder 2"/>
          <p:cNvSpPr txBox="1"/>
          <p:nvPr/>
        </p:nvSpPr>
        <p:spPr>
          <a:xfrm>
            <a:off x="455029" y="242063"/>
            <a:ext cx="7980069" cy="769441"/>
          </a:xfrm>
          <a:prstGeom prst="rect">
            <a:avLst/>
          </a:prstGeom>
          <a:noFill/>
        </p:spPr>
        <p:txBody>
          <a:bodyPr wrap="none" rtlCol="0">
            <a:spAutoFit/>
          </a:bodyPr>
          <a:lstStyle/>
          <a:p>
            <a:pPr algn="ctr"/>
            <a:r>
              <a:rPr lang="nb-NO" sz="2200" b="1" dirty="0" smtClean="0">
                <a:solidFill>
                  <a:srgbClr val="CC0000"/>
                </a:solidFill>
                <a:latin typeface="Comic Sans MS" panose="030F0702030302020204" pitchFamily="66" charset="0"/>
              </a:rPr>
              <a:t>Inntekter innenfor det kommunaløkonomisk opplegget for</a:t>
            </a:r>
          </a:p>
          <a:p>
            <a:pPr algn="ctr"/>
            <a:r>
              <a:rPr lang="nb-NO" sz="2200" b="1" dirty="0" smtClean="0">
                <a:solidFill>
                  <a:srgbClr val="CC0000"/>
                </a:solidFill>
                <a:latin typeface="Comic Sans MS" panose="030F0702030302020204" pitchFamily="66" charset="0"/>
              </a:rPr>
              <a:t>2016, 462 mrd. </a:t>
            </a:r>
            <a:r>
              <a:rPr lang="nb-NO" sz="2200" b="1" dirty="0">
                <a:solidFill>
                  <a:srgbClr val="CC0000"/>
                </a:solidFill>
                <a:latin typeface="Comic Sans MS" panose="030F0702030302020204" pitchFamily="66" charset="0"/>
              </a:rPr>
              <a:t>kr</a:t>
            </a:r>
          </a:p>
        </p:txBody>
      </p:sp>
      <p:cxnSp>
        <p:nvCxnSpPr>
          <p:cNvPr id="5" name="Rett pil 4"/>
          <p:cNvCxnSpPr/>
          <p:nvPr/>
        </p:nvCxnSpPr>
        <p:spPr bwMode="auto">
          <a:xfrm flipV="1">
            <a:off x="2326628" y="1270207"/>
            <a:ext cx="936104" cy="14354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kstSylinder 5"/>
          <p:cNvSpPr txBox="1"/>
          <p:nvPr/>
        </p:nvSpPr>
        <p:spPr>
          <a:xfrm>
            <a:off x="3434997" y="1039374"/>
            <a:ext cx="2020105" cy="461665"/>
          </a:xfrm>
          <a:prstGeom prst="rect">
            <a:avLst/>
          </a:prstGeom>
          <a:noFill/>
        </p:spPr>
        <p:txBody>
          <a:bodyPr wrap="none" rtlCol="0">
            <a:spAutoFit/>
          </a:bodyPr>
          <a:lstStyle/>
          <a:p>
            <a:r>
              <a:rPr lang="nb-NO" b="1" dirty="0" smtClean="0">
                <a:solidFill>
                  <a:srgbClr val="660066"/>
                </a:solidFill>
              </a:rPr>
              <a:t>Frie inntekter</a:t>
            </a:r>
            <a:endParaRPr lang="nb-NO" b="1" dirty="0">
              <a:solidFill>
                <a:srgbClr val="660066"/>
              </a:solidFill>
            </a:endParaRPr>
          </a:p>
        </p:txBody>
      </p:sp>
      <p:cxnSp>
        <p:nvCxnSpPr>
          <p:cNvPr id="8" name="Rett pil 7"/>
          <p:cNvCxnSpPr/>
          <p:nvPr/>
        </p:nvCxnSpPr>
        <p:spPr bwMode="auto">
          <a:xfrm flipV="1">
            <a:off x="3282825" y="1413748"/>
            <a:ext cx="929135" cy="58004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kstSylinder 1"/>
          <p:cNvSpPr txBox="1"/>
          <p:nvPr/>
        </p:nvSpPr>
        <p:spPr>
          <a:xfrm>
            <a:off x="4415644" y="1703770"/>
            <a:ext cx="3727350" cy="923330"/>
          </a:xfrm>
          <a:prstGeom prst="rect">
            <a:avLst/>
          </a:prstGeom>
          <a:noFill/>
        </p:spPr>
        <p:txBody>
          <a:bodyPr wrap="square" rtlCol="0">
            <a:spAutoFit/>
          </a:bodyPr>
          <a:lstStyle/>
          <a:p>
            <a:r>
              <a:rPr lang="nb-NO" b="1" dirty="0" smtClean="0">
                <a:solidFill>
                  <a:prstClr val="black"/>
                </a:solidFill>
              </a:rPr>
              <a:t>Frie inntekter til kommunesektoren med 343 mrd. </a:t>
            </a:r>
            <a:r>
              <a:rPr lang="nb-NO" b="1" dirty="0">
                <a:solidFill>
                  <a:prstClr val="black"/>
                </a:solidFill>
              </a:rPr>
              <a:t>k</a:t>
            </a:r>
            <a:r>
              <a:rPr lang="nb-NO" b="1" dirty="0" smtClean="0">
                <a:solidFill>
                  <a:prstClr val="black"/>
                </a:solidFill>
              </a:rPr>
              <a:t>r, herav til kommunene 279 mrd. kr</a:t>
            </a:r>
            <a:endParaRPr lang="nb-NO" b="1" dirty="0">
              <a:solidFill>
                <a:prstClr val="black"/>
              </a:solidFill>
            </a:endParaRPr>
          </a:p>
        </p:txBody>
      </p:sp>
    </p:spTree>
    <p:extLst>
      <p:ext uri="{BB962C8B-B14F-4D97-AF65-F5344CB8AC3E}">
        <p14:creationId xmlns:p14="http://schemas.microsoft.com/office/powerpoint/2010/main" val="121027037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2"/>
          <p:cNvSpPr>
            <a:spLocks noGrp="1" noChangeArrowheads="1"/>
          </p:cNvSpPr>
          <p:nvPr>
            <p:ph type="title"/>
          </p:nvPr>
        </p:nvSpPr>
        <p:spPr>
          <a:xfrm>
            <a:off x="10161" y="1"/>
            <a:ext cx="9013442" cy="777922"/>
          </a:xfrm>
        </p:spPr>
        <p:txBody>
          <a:bodyPr>
            <a:noAutofit/>
          </a:bodyPr>
          <a:lstStyle/>
          <a:p>
            <a:pPr algn="ctr"/>
            <a:r>
              <a:rPr lang="nb-NO" sz="3600" b="1" dirty="0" smtClean="0">
                <a:solidFill>
                  <a:srgbClr val="C00000"/>
                </a:solidFill>
                <a:latin typeface="+mn-lt"/>
              </a:rPr>
              <a:t>Inntektssystemet </a:t>
            </a:r>
            <a:r>
              <a:rPr lang="nb-NO" sz="3600" b="1" dirty="0">
                <a:solidFill>
                  <a:srgbClr val="C00000"/>
                </a:solidFill>
                <a:latin typeface="+mn-lt"/>
              </a:rPr>
              <a:t>for kommunene </a:t>
            </a:r>
            <a:r>
              <a:rPr lang="nb-NO" sz="3600" b="1" dirty="0" smtClean="0">
                <a:solidFill>
                  <a:srgbClr val="C00000"/>
                </a:solidFill>
                <a:latin typeface="+mn-lt"/>
              </a:rPr>
              <a:t>2016</a:t>
            </a:r>
            <a:endParaRPr lang="nb-NO" sz="3600" b="1" dirty="0">
              <a:solidFill>
                <a:srgbClr val="C00000"/>
              </a:solidFill>
              <a:latin typeface="+mn-lt"/>
            </a:endParaRPr>
          </a:p>
        </p:txBody>
      </p:sp>
      <p:sp>
        <p:nvSpPr>
          <p:cNvPr id="1266691" name="AutoShape 3"/>
          <p:cNvSpPr>
            <a:spLocks noChangeArrowheads="1"/>
          </p:cNvSpPr>
          <p:nvPr/>
        </p:nvSpPr>
        <p:spPr bwMode="auto">
          <a:xfrm>
            <a:off x="2016118" y="1143000"/>
            <a:ext cx="4343400" cy="3200400"/>
          </a:xfrm>
          <a:prstGeom prst="can">
            <a:avLst>
              <a:gd name="adj" fmla="val 25000"/>
            </a:avLst>
          </a:prstGeom>
          <a:solidFill>
            <a:schemeClr val="accent6">
              <a:lumMod val="40000"/>
              <a:lumOff val="60000"/>
            </a:schemeClr>
          </a:solidFill>
          <a:ln w="9525">
            <a:solidFill>
              <a:schemeClr val="tx1"/>
            </a:solidFill>
            <a:round/>
            <a:headEnd/>
            <a:tailEnd/>
          </a:ln>
          <a:effectLst/>
          <a:extLst/>
        </p:spPr>
        <p:txBody>
          <a:bodyPr wrap="none" anchor="ctr"/>
          <a:lstStyle/>
          <a:p>
            <a:pPr algn="ctr"/>
            <a:endParaRPr lang="nb-NO" sz="4000" dirty="0">
              <a:solidFill>
                <a:srgbClr val="A50021"/>
              </a:solidFill>
              <a:latin typeface="Comic Sans MS" pitchFamily="66" charset="0"/>
            </a:endParaRPr>
          </a:p>
        </p:txBody>
      </p:sp>
      <p:sp>
        <p:nvSpPr>
          <p:cNvPr id="1266692" name="Line 4"/>
          <p:cNvSpPr>
            <a:spLocks noChangeShapeType="1"/>
          </p:cNvSpPr>
          <p:nvPr/>
        </p:nvSpPr>
        <p:spPr bwMode="auto">
          <a:xfrm>
            <a:off x="4187818" y="4440042"/>
            <a:ext cx="0" cy="990600"/>
          </a:xfrm>
          <a:prstGeom prst="line">
            <a:avLst/>
          </a:prstGeom>
          <a:noFill/>
          <a:ln w="38100">
            <a:solidFill>
              <a:schemeClr val="tx2">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dirty="0">
              <a:solidFill>
                <a:srgbClr val="000000"/>
              </a:solidFill>
            </a:endParaRPr>
          </a:p>
        </p:txBody>
      </p:sp>
      <p:sp>
        <p:nvSpPr>
          <p:cNvPr id="1266695" name="Text Box 7"/>
          <p:cNvSpPr txBox="1">
            <a:spLocks noChangeArrowheads="1"/>
          </p:cNvSpPr>
          <p:nvPr/>
        </p:nvSpPr>
        <p:spPr bwMode="auto">
          <a:xfrm>
            <a:off x="2710478" y="5530838"/>
            <a:ext cx="300434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nb-NO" sz="2000" b="1" dirty="0" smtClean="0">
                <a:solidFill>
                  <a:srgbClr val="C00000"/>
                </a:solidFill>
                <a:latin typeface="Helvetica" pitchFamily="34" charset="0"/>
              </a:rPr>
              <a:t>Likt innbyggertilskudd,</a:t>
            </a:r>
            <a:endParaRPr lang="nb-NO" sz="2000" b="1" dirty="0">
              <a:solidFill>
                <a:srgbClr val="C00000"/>
              </a:solidFill>
              <a:latin typeface="Helvetica" pitchFamily="34" charset="0"/>
            </a:endParaRPr>
          </a:p>
          <a:p>
            <a:pPr algn="ctr"/>
            <a:r>
              <a:rPr lang="nb-NO" b="1" dirty="0" smtClean="0">
                <a:solidFill>
                  <a:srgbClr val="C00000"/>
                </a:solidFill>
                <a:latin typeface="Helvetica" pitchFamily="34" charset="0"/>
              </a:rPr>
              <a:t> kr 22.668 per innb</a:t>
            </a:r>
            <a:r>
              <a:rPr lang="nb-NO" dirty="0" smtClean="0">
                <a:solidFill>
                  <a:srgbClr val="333399"/>
                </a:solidFill>
                <a:latin typeface="Helvetica" pitchFamily="34" charset="0"/>
              </a:rPr>
              <a:t>.</a:t>
            </a:r>
            <a:endParaRPr lang="nb-NO" sz="2400" dirty="0">
              <a:solidFill>
                <a:srgbClr val="333399"/>
              </a:solidFill>
              <a:latin typeface="Helvetica" pitchFamily="34" charset="0"/>
            </a:endParaRPr>
          </a:p>
        </p:txBody>
      </p:sp>
      <p:sp>
        <p:nvSpPr>
          <p:cNvPr id="1266697" name="Text Box 9"/>
          <p:cNvSpPr txBox="1">
            <a:spLocks noChangeArrowheads="1"/>
          </p:cNvSpPr>
          <p:nvPr/>
        </p:nvSpPr>
        <p:spPr bwMode="auto">
          <a:xfrm>
            <a:off x="3200400" y="3712101"/>
            <a:ext cx="20373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b-NO" sz="2400" dirty="0" smtClean="0">
                <a:solidFill>
                  <a:srgbClr val="000000"/>
                </a:solidFill>
                <a:latin typeface="Helvetica" pitchFamily="34" charset="0"/>
              </a:rPr>
              <a:t>117,6 </a:t>
            </a:r>
            <a:r>
              <a:rPr lang="nb-NO" sz="2800" dirty="0" smtClean="0">
                <a:solidFill>
                  <a:srgbClr val="000000"/>
                </a:solidFill>
                <a:latin typeface="Helvetica" pitchFamily="34" charset="0"/>
              </a:rPr>
              <a:t>mrd.kr</a:t>
            </a:r>
            <a:endParaRPr lang="nb-NO" sz="2400" dirty="0">
              <a:solidFill>
                <a:srgbClr val="000000"/>
              </a:solidFill>
              <a:latin typeface="Helvetica" pitchFamily="34" charset="0"/>
            </a:endParaRPr>
          </a:p>
        </p:txBody>
      </p:sp>
      <p:sp>
        <p:nvSpPr>
          <p:cNvPr id="1266699" name="Text Box 11"/>
          <p:cNvSpPr txBox="1">
            <a:spLocks noChangeArrowheads="1"/>
          </p:cNvSpPr>
          <p:nvPr/>
        </p:nvSpPr>
        <p:spPr bwMode="auto">
          <a:xfrm>
            <a:off x="6877050" y="1773238"/>
            <a:ext cx="90281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b-NO" dirty="0">
                <a:solidFill>
                  <a:srgbClr val="FF0000"/>
                </a:solidFill>
                <a:latin typeface="Helvetica" pitchFamily="34" charset="0"/>
              </a:rPr>
              <a:t>Skjønn</a:t>
            </a:r>
          </a:p>
          <a:p>
            <a:endParaRPr lang="nb-NO" sz="1600" dirty="0">
              <a:solidFill>
                <a:srgbClr val="333399"/>
              </a:solidFill>
              <a:latin typeface="Helvetica" pitchFamily="34" charset="0"/>
            </a:endParaRPr>
          </a:p>
        </p:txBody>
      </p:sp>
      <p:sp>
        <p:nvSpPr>
          <p:cNvPr id="1266700" name="Text Box 12"/>
          <p:cNvSpPr txBox="1">
            <a:spLocks noChangeArrowheads="1"/>
          </p:cNvSpPr>
          <p:nvPr/>
        </p:nvSpPr>
        <p:spPr bwMode="auto">
          <a:xfrm>
            <a:off x="4891626" y="1916113"/>
            <a:ext cx="1710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nb-NO" sz="2000" dirty="0" smtClean="0">
                <a:solidFill>
                  <a:prstClr val="black"/>
                </a:solidFill>
                <a:latin typeface="Helvetica" pitchFamily="34" charset="0"/>
              </a:rPr>
              <a:t>1 849 mill.kr</a:t>
            </a:r>
            <a:endParaRPr lang="nb-NO" sz="2000" dirty="0">
              <a:solidFill>
                <a:prstClr val="black"/>
              </a:solidFill>
              <a:latin typeface="Helvetica" pitchFamily="34" charset="0"/>
            </a:endParaRPr>
          </a:p>
        </p:txBody>
      </p:sp>
      <p:sp>
        <p:nvSpPr>
          <p:cNvPr id="1266701" name="Text Box 13"/>
          <p:cNvSpPr txBox="1">
            <a:spLocks noChangeArrowheads="1"/>
          </p:cNvSpPr>
          <p:nvPr/>
        </p:nvSpPr>
        <p:spPr bwMode="auto">
          <a:xfrm>
            <a:off x="35024" y="1833563"/>
            <a:ext cx="183515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b-NO" b="1" dirty="0">
                <a:solidFill>
                  <a:srgbClr val="9BBB59">
                    <a:lumMod val="50000"/>
                  </a:srgbClr>
                </a:solidFill>
                <a:latin typeface="Helvetica" pitchFamily="34" charset="0"/>
              </a:rPr>
              <a:t>N-N-tilskudd</a:t>
            </a:r>
          </a:p>
          <a:p>
            <a:r>
              <a:rPr lang="nb-NO" sz="1400" b="1" dirty="0">
                <a:solidFill>
                  <a:srgbClr val="9BBB59">
                    <a:lumMod val="50000"/>
                  </a:srgbClr>
                </a:solidFill>
                <a:latin typeface="Helvetica" pitchFamily="34" charset="0"/>
              </a:rPr>
              <a:t>(</a:t>
            </a:r>
            <a:r>
              <a:rPr lang="nb-NO" sz="1400" b="1" dirty="0" err="1">
                <a:solidFill>
                  <a:srgbClr val="9BBB59">
                    <a:lumMod val="50000"/>
                  </a:srgbClr>
                </a:solidFill>
                <a:latin typeface="Helvetica" pitchFamily="34" charset="0"/>
              </a:rPr>
              <a:t>inkl</a:t>
            </a:r>
            <a:r>
              <a:rPr lang="nb-NO" sz="1400" b="1" dirty="0">
                <a:solidFill>
                  <a:srgbClr val="9BBB59">
                    <a:lumMod val="50000"/>
                  </a:srgbClr>
                </a:solidFill>
                <a:latin typeface="Helvetica" pitchFamily="34" charset="0"/>
              </a:rPr>
              <a:t> Namdalen)</a:t>
            </a:r>
          </a:p>
          <a:p>
            <a:endParaRPr lang="nb-NO" sz="2000" dirty="0">
              <a:solidFill>
                <a:srgbClr val="339933"/>
              </a:solidFill>
              <a:latin typeface="Helvetica" pitchFamily="34" charset="0"/>
            </a:endParaRPr>
          </a:p>
          <a:p>
            <a:r>
              <a:rPr lang="nb-NO" b="1" dirty="0" smtClean="0">
                <a:solidFill>
                  <a:srgbClr val="9BBB59">
                    <a:lumMod val="50000"/>
                  </a:srgbClr>
                </a:solidFill>
                <a:latin typeface="Helvetica" pitchFamily="34" charset="0"/>
              </a:rPr>
              <a:t>Småkommune-tilskudd</a:t>
            </a:r>
          </a:p>
          <a:p>
            <a:endParaRPr lang="nb-NO" dirty="0">
              <a:solidFill>
                <a:srgbClr val="339933"/>
              </a:solidFill>
              <a:latin typeface="Helvetica" pitchFamily="34" charset="0"/>
            </a:endParaRPr>
          </a:p>
          <a:p>
            <a:r>
              <a:rPr lang="nb-NO" b="1" dirty="0" smtClean="0">
                <a:solidFill>
                  <a:srgbClr val="9BBB59">
                    <a:lumMod val="50000"/>
                  </a:srgbClr>
                </a:solidFill>
                <a:latin typeface="Helvetica" pitchFamily="34" charset="0"/>
              </a:rPr>
              <a:t>Storbytilskudd</a:t>
            </a:r>
            <a:endParaRPr lang="nb-NO" sz="1200" b="1" dirty="0">
              <a:solidFill>
                <a:srgbClr val="9BBB59">
                  <a:lumMod val="50000"/>
                </a:srgbClr>
              </a:solidFill>
              <a:latin typeface="Helvetica" pitchFamily="34" charset="0"/>
            </a:endParaRPr>
          </a:p>
        </p:txBody>
      </p:sp>
      <p:sp>
        <p:nvSpPr>
          <p:cNvPr id="1266702" name="Text Box 14"/>
          <p:cNvSpPr txBox="1">
            <a:spLocks noChangeArrowheads="1"/>
          </p:cNvSpPr>
          <p:nvPr/>
        </p:nvSpPr>
        <p:spPr bwMode="auto">
          <a:xfrm>
            <a:off x="1905000" y="2133600"/>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b-NO" sz="2000" dirty="0" smtClean="0">
                <a:solidFill>
                  <a:prstClr val="black"/>
                </a:solidFill>
                <a:latin typeface="Helvetica" pitchFamily="34" charset="0"/>
              </a:rPr>
              <a:t>1 612mill.kr</a:t>
            </a:r>
            <a:endParaRPr lang="nb-NO" sz="2000" dirty="0">
              <a:solidFill>
                <a:prstClr val="black"/>
              </a:solidFill>
              <a:latin typeface="Helvetica" pitchFamily="34" charset="0"/>
            </a:endParaRPr>
          </a:p>
        </p:txBody>
      </p:sp>
      <p:sp>
        <p:nvSpPr>
          <p:cNvPr id="1266703" name="Text Box 15"/>
          <p:cNvSpPr txBox="1">
            <a:spLocks noChangeArrowheads="1"/>
          </p:cNvSpPr>
          <p:nvPr/>
        </p:nvSpPr>
        <p:spPr bwMode="auto">
          <a:xfrm>
            <a:off x="2016118" y="2911166"/>
            <a:ext cx="1905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b-NO" sz="2000" dirty="0" smtClean="0">
                <a:solidFill>
                  <a:prstClr val="black"/>
                </a:solidFill>
                <a:latin typeface="Helvetica" pitchFamily="34" charset="0"/>
              </a:rPr>
              <a:t>964 mill.kr</a:t>
            </a:r>
          </a:p>
          <a:p>
            <a:endParaRPr lang="nb-NO" sz="2000" dirty="0">
              <a:solidFill>
                <a:prstClr val="black"/>
              </a:solidFill>
              <a:latin typeface="Helvetica" pitchFamily="34" charset="0"/>
            </a:endParaRPr>
          </a:p>
          <a:p>
            <a:r>
              <a:rPr lang="nb-NO" sz="2000" dirty="0" smtClean="0">
                <a:solidFill>
                  <a:prstClr val="black"/>
                </a:solidFill>
                <a:latin typeface="Helvetica" pitchFamily="34" charset="0"/>
              </a:rPr>
              <a:t>460 mill.kr</a:t>
            </a:r>
            <a:endParaRPr lang="nb-NO" sz="2000" dirty="0">
              <a:solidFill>
                <a:prstClr val="black"/>
              </a:solidFill>
              <a:latin typeface="Helvetica" pitchFamily="34" charset="0"/>
            </a:endParaRPr>
          </a:p>
        </p:txBody>
      </p:sp>
      <p:sp>
        <p:nvSpPr>
          <p:cNvPr id="1266709" name="Text Box 21"/>
          <p:cNvSpPr txBox="1">
            <a:spLocks noChangeArrowheads="1"/>
          </p:cNvSpPr>
          <p:nvPr/>
        </p:nvSpPr>
        <p:spPr bwMode="auto">
          <a:xfrm>
            <a:off x="6096000" y="4343400"/>
            <a:ext cx="304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nb-NO" dirty="0">
                <a:solidFill>
                  <a:srgbClr val="001A58">
                    <a:lumMod val="75000"/>
                    <a:lumOff val="25000"/>
                  </a:srgbClr>
                </a:solidFill>
                <a:latin typeface="Helvetica" pitchFamily="34" charset="0"/>
              </a:rPr>
              <a:t>Saker med særskilt </a:t>
            </a:r>
            <a:r>
              <a:rPr lang="nb-NO" dirty="0" smtClean="0">
                <a:solidFill>
                  <a:srgbClr val="001A58">
                    <a:lumMod val="75000"/>
                    <a:lumOff val="25000"/>
                  </a:srgbClr>
                </a:solidFill>
                <a:latin typeface="Helvetica" pitchFamily="34" charset="0"/>
              </a:rPr>
              <a:t>for-deling 790 mill. kr</a:t>
            </a:r>
            <a:endParaRPr lang="nb-NO" dirty="0">
              <a:solidFill>
                <a:srgbClr val="001A58">
                  <a:lumMod val="75000"/>
                  <a:lumOff val="25000"/>
                </a:srgbClr>
              </a:solidFill>
              <a:latin typeface="Helvetica" pitchFamily="34" charset="0"/>
            </a:endParaRPr>
          </a:p>
        </p:txBody>
      </p:sp>
      <p:sp>
        <p:nvSpPr>
          <p:cNvPr id="1266710" name="Line 22"/>
          <p:cNvSpPr>
            <a:spLocks noChangeShapeType="1"/>
          </p:cNvSpPr>
          <p:nvPr/>
        </p:nvSpPr>
        <p:spPr bwMode="auto">
          <a:xfrm>
            <a:off x="6172200" y="4114800"/>
            <a:ext cx="685800" cy="228600"/>
          </a:xfrm>
          <a:prstGeom prst="line">
            <a:avLst/>
          </a:prstGeom>
          <a:noFill/>
          <a:ln w="38100">
            <a:solidFill>
              <a:schemeClr val="tx2">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srgbClr val="000000"/>
              </a:solidFill>
            </a:endParaRPr>
          </a:p>
        </p:txBody>
      </p:sp>
      <p:sp>
        <p:nvSpPr>
          <p:cNvPr id="1266711" name="Line 23"/>
          <p:cNvSpPr>
            <a:spLocks noChangeShapeType="1"/>
          </p:cNvSpPr>
          <p:nvPr/>
        </p:nvSpPr>
        <p:spPr bwMode="auto">
          <a:xfrm flipH="1">
            <a:off x="1371600" y="3140968"/>
            <a:ext cx="609600" cy="0"/>
          </a:xfrm>
          <a:prstGeom prst="line">
            <a:avLst/>
          </a:prstGeom>
          <a:noFill/>
          <a:ln w="3810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srgbClr val="000000"/>
              </a:solidFill>
            </a:endParaRPr>
          </a:p>
        </p:txBody>
      </p:sp>
      <p:sp>
        <p:nvSpPr>
          <p:cNvPr id="1266712" name="Line 24"/>
          <p:cNvSpPr>
            <a:spLocks noChangeShapeType="1"/>
          </p:cNvSpPr>
          <p:nvPr/>
        </p:nvSpPr>
        <p:spPr bwMode="auto">
          <a:xfrm flipH="1">
            <a:off x="1486392" y="2332037"/>
            <a:ext cx="457200" cy="0"/>
          </a:xfrm>
          <a:prstGeom prst="line">
            <a:avLst/>
          </a:prstGeom>
          <a:noFill/>
          <a:ln w="3810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srgbClr val="000000"/>
              </a:solidFill>
            </a:endParaRPr>
          </a:p>
        </p:txBody>
      </p:sp>
      <p:sp>
        <p:nvSpPr>
          <p:cNvPr id="1266713" name="Line 25"/>
          <p:cNvSpPr>
            <a:spLocks noChangeShapeType="1"/>
          </p:cNvSpPr>
          <p:nvPr/>
        </p:nvSpPr>
        <p:spPr bwMode="auto">
          <a:xfrm>
            <a:off x="6259357" y="2060575"/>
            <a:ext cx="685800" cy="0"/>
          </a:xfrm>
          <a:prstGeom prst="line">
            <a:avLst/>
          </a:prstGeom>
          <a:noFill/>
          <a:ln w="38100">
            <a:solidFill>
              <a:schemeClr val="accent4">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srgbClr val="000000"/>
              </a:solidFill>
            </a:endParaRPr>
          </a:p>
        </p:txBody>
      </p:sp>
      <p:sp>
        <p:nvSpPr>
          <p:cNvPr id="1266714" name="Text Box 26"/>
          <p:cNvSpPr txBox="1">
            <a:spLocks noChangeArrowheads="1"/>
          </p:cNvSpPr>
          <p:nvPr/>
        </p:nvSpPr>
        <p:spPr bwMode="auto">
          <a:xfrm>
            <a:off x="5121869" y="2420938"/>
            <a:ext cx="14803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nb-NO" sz="2000" dirty="0" smtClean="0">
                <a:solidFill>
                  <a:prstClr val="black"/>
                </a:solidFill>
                <a:latin typeface="Helvetica" pitchFamily="34" charset="0"/>
              </a:rPr>
              <a:t>409 mill.kr</a:t>
            </a:r>
            <a:endParaRPr lang="nb-NO" sz="2000" dirty="0">
              <a:solidFill>
                <a:prstClr val="black"/>
              </a:solidFill>
              <a:latin typeface="Helvetica" pitchFamily="34" charset="0"/>
            </a:endParaRPr>
          </a:p>
        </p:txBody>
      </p:sp>
      <p:sp>
        <p:nvSpPr>
          <p:cNvPr id="1266715" name="Line 27"/>
          <p:cNvSpPr>
            <a:spLocks noChangeShapeType="1"/>
          </p:cNvSpPr>
          <p:nvPr/>
        </p:nvSpPr>
        <p:spPr bwMode="auto">
          <a:xfrm>
            <a:off x="6259357" y="2636838"/>
            <a:ext cx="685800" cy="0"/>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srgbClr val="000000"/>
              </a:solidFill>
            </a:endParaRPr>
          </a:p>
        </p:txBody>
      </p:sp>
      <p:sp>
        <p:nvSpPr>
          <p:cNvPr id="1266716" name="Text Box 28"/>
          <p:cNvSpPr txBox="1">
            <a:spLocks noChangeArrowheads="1"/>
          </p:cNvSpPr>
          <p:nvPr/>
        </p:nvSpPr>
        <p:spPr bwMode="auto">
          <a:xfrm>
            <a:off x="6602257" y="2636838"/>
            <a:ext cx="2016125"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b-NO" sz="1600" b="1" dirty="0">
                <a:solidFill>
                  <a:srgbClr val="F79646"/>
                </a:solidFill>
                <a:latin typeface="Helvetica" pitchFamily="34" charset="0"/>
              </a:rPr>
              <a:t>Distriktstilskudd for Sør-Norge</a:t>
            </a:r>
          </a:p>
          <a:p>
            <a:endParaRPr lang="nb-NO" sz="800" dirty="0">
              <a:solidFill>
                <a:srgbClr val="F79646"/>
              </a:solidFill>
              <a:latin typeface="Helvetica" pitchFamily="34" charset="0"/>
            </a:endParaRPr>
          </a:p>
        </p:txBody>
      </p:sp>
      <p:sp>
        <p:nvSpPr>
          <p:cNvPr id="1266717" name="Text Box 29"/>
          <p:cNvSpPr txBox="1">
            <a:spLocks noChangeArrowheads="1"/>
          </p:cNvSpPr>
          <p:nvPr/>
        </p:nvSpPr>
        <p:spPr bwMode="auto">
          <a:xfrm>
            <a:off x="5121868" y="3429000"/>
            <a:ext cx="15699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nb-NO" sz="2000" dirty="0" smtClean="0">
                <a:solidFill>
                  <a:prstClr val="black"/>
                </a:solidFill>
                <a:latin typeface="Helvetica" pitchFamily="34" charset="0"/>
              </a:rPr>
              <a:t>441 mill.kr</a:t>
            </a:r>
            <a:endParaRPr lang="nb-NO" sz="2000" dirty="0">
              <a:solidFill>
                <a:prstClr val="black"/>
              </a:solidFill>
              <a:latin typeface="Helvetica" pitchFamily="34" charset="0"/>
            </a:endParaRPr>
          </a:p>
        </p:txBody>
      </p:sp>
      <p:sp>
        <p:nvSpPr>
          <p:cNvPr id="1266718" name="Line 30"/>
          <p:cNvSpPr>
            <a:spLocks noChangeShapeType="1"/>
          </p:cNvSpPr>
          <p:nvPr/>
        </p:nvSpPr>
        <p:spPr bwMode="auto">
          <a:xfrm>
            <a:off x="6259357" y="3644900"/>
            <a:ext cx="6858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srgbClr val="000000"/>
              </a:solidFill>
            </a:endParaRPr>
          </a:p>
        </p:txBody>
      </p:sp>
      <p:sp>
        <p:nvSpPr>
          <p:cNvPr id="1266719" name="Text Box 31"/>
          <p:cNvSpPr txBox="1">
            <a:spLocks noChangeArrowheads="1"/>
          </p:cNvSpPr>
          <p:nvPr/>
        </p:nvSpPr>
        <p:spPr bwMode="auto">
          <a:xfrm>
            <a:off x="6515100" y="3719993"/>
            <a:ext cx="25927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nb-NO" dirty="0">
                <a:solidFill>
                  <a:srgbClr val="FF0000"/>
                </a:solidFill>
                <a:latin typeface="Helvetica" pitchFamily="34" charset="0"/>
              </a:rPr>
              <a:t>Vekstkommunetilskudd</a:t>
            </a:r>
          </a:p>
        </p:txBody>
      </p:sp>
      <p:sp>
        <p:nvSpPr>
          <p:cNvPr id="2" name="TekstSylinder 1"/>
          <p:cNvSpPr txBox="1"/>
          <p:nvPr/>
        </p:nvSpPr>
        <p:spPr>
          <a:xfrm>
            <a:off x="2792999" y="1250018"/>
            <a:ext cx="3078360" cy="646331"/>
          </a:xfrm>
          <a:prstGeom prst="rect">
            <a:avLst/>
          </a:prstGeom>
          <a:noFill/>
        </p:spPr>
        <p:txBody>
          <a:bodyPr wrap="square" rtlCol="0">
            <a:spAutoFit/>
          </a:bodyPr>
          <a:lstStyle/>
          <a:p>
            <a:pPr algn="ctr"/>
            <a:r>
              <a:rPr lang="nb-NO" sz="3600" b="1" dirty="0" smtClean="0">
                <a:solidFill>
                  <a:prstClr val="black"/>
                </a:solidFill>
              </a:rPr>
              <a:t>124 mrd. kr </a:t>
            </a:r>
            <a:endParaRPr lang="nb-NO" sz="3600" b="1" dirty="0">
              <a:solidFill>
                <a:prstClr val="black"/>
              </a:solidFill>
            </a:endParaRPr>
          </a:p>
        </p:txBody>
      </p:sp>
    </p:spTree>
    <p:extLst>
      <p:ext uri="{BB962C8B-B14F-4D97-AF65-F5344CB8AC3E}">
        <p14:creationId xmlns:p14="http://schemas.microsoft.com/office/powerpoint/2010/main" val="2851861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67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67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67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67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667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67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667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667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667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667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667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667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667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6669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667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6670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6669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6669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666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6692" grpId="0" animBg="1"/>
      <p:bldP spid="1266695" grpId="0"/>
      <p:bldP spid="1266697" grpId="0"/>
      <p:bldP spid="1266699" grpId="0"/>
      <p:bldP spid="1266700" grpId="0"/>
      <p:bldP spid="1266701" grpId="0"/>
      <p:bldP spid="1266702" grpId="0"/>
      <p:bldP spid="1266703" grpId="0"/>
      <p:bldP spid="1266709" grpId="0"/>
      <p:bldP spid="1266710" grpId="0" animBg="1"/>
      <p:bldP spid="1266711" grpId="0" animBg="1"/>
      <p:bldP spid="1266712" grpId="0" animBg="1"/>
      <p:bldP spid="1266713" grpId="0" animBg="1"/>
      <p:bldP spid="1266714" grpId="0"/>
      <p:bldP spid="1266715" grpId="0" animBg="1"/>
      <p:bldP spid="1266716" grpId="0"/>
      <p:bldP spid="1266717" grpId="0"/>
      <p:bldP spid="1266718" grpId="0" animBg="1"/>
      <p:bldP spid="12667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534228"/>
            <a:ext cx="8229600" cy="678936"/>
          </a:xfrm>
        </p:spPr>
        <p:txBody>
          <a:bodyPr>
            <a:normAutofit fontScale="90000"/>
          </a:bodyPr>
          <a:lstStyle/>
          <a:p>
            <a:r>
              <a:rPr lang="nb-NO" b="1" dirty="0" smtClean="0">
                <a:solidFill>
                  <a:srgbClr val="FF0000"/>
                </a:solidFill>
              </a:rPr>
              <a:t>Kommunesammenslåing - Brev fra Sanner oktober 2015</a:t>
            </a:r>
            <a:endParaRPr lang="nb-NO" b="1" dirty="0">
              <a:solidFill>
                <a:srgbClr val="FF0000"/>
              </a:solidFill>
            </a:endParaRPr>
          </a:p>
        </p:txBody>
      </p:sp>
      <p:sp>
        <p:nvSpPr>
          <p:cNvPr id="3" name="Plassholder for innhold 2"/>
          <p:cNvSpPr>
            <a:spLocks noGrp="1"/>
          </p:cNvSpPr>
          <p:nvPr>
            <p:ph sz="quarter" idx="10"/>
          </p:nvPr>
        </p:nvSpPr>
        <p:spPr>
          <a:xfrm>
            <a:off x="457200" y="1348966"/>
            <a:ext cx="7294728" cy="4453939"/>
          </a:xfrm>
        </p:spPr>
        <p:txBody>
          <a:bodyPr>
            <a:normAutofit/>
          </a:bodyPr>
          <a:lstStyle/>
          <a:p>
            <a:endParaRPr lang="nb-NO" dirty="0"/>
          </a:p>
          <a:p>
            <a:r>
              <a:rPr lang="nb-NO" dirty="0" smtClean="0"/>
              <a:t>….Inndelingstilskuddet </a:t>
            </a:r>
            <a:r>
              <a:rPr lang="nb-NO" dirty="0"/>
              <a:t>beregnes </a:t>
            </a:r>
            <a:r>
              <a:rPr lang="nb-NO" dirty="0" smtClean="0"/>
              <a:t>ut </a:t>
            </a:r>
            <a:r>
              <a:rPr lang="nb-NO" dirty="0"/>
              <a:t>fra </a:t>
            </a:r>
            <a:r>
              <a:rPr lang="nb-NO" dirty="0" err="1" smtClean="0"/>
              <a:t>inntektssyst</a:t>
            </a:r>
            <a:r>
              <a:rPr lang="nb-NO" dirty="0" smtClean="0"/>
              <a:t>. </a:t>
            </a:r>
            <a:r>
              <a:rPr lang="nb-NO" dirty="0"/>
              <a:t>i 2016 for alle kommuner som blir slått sammen i reformperioden. Endringer i </a:t>
            </a:r>
            <a:r>
              <a:rPr lang="nb-NO" dirty="0" smtClean="0"/>
              <a:t>perioden </a:t>
            </a:r>
            <a:r>
              <a:rPr lang="nb-NO" dirty="0"/>
              <a:t>2017-2019 vil </a:t>
            </a:r>
            <a:r>
              <a:rPr lang="nb-NO" dirty="0" smtClean="0"/>
              <a:t>ikke </a:t>
            </a:r>
            <a:r>
              <a:rPr lang="nb-NO" dirty="0"/>
              <a:t>påvirke størrelsen på inndelingstilskuddet for disse kommunene</a:t>
            </a:r>
            <a:r>
              <a:rPr lang="nb-NO" dirty="0" smtClean="0"/>
              <a:t>.</a:t>
            </a:r>
            <a:endParaRPr lang="nb-NO" dirty="0"/>
          </a:p>
        </p:txBody>
      </p:sp>
    </p:spTree>
    <p:extLst>
      <p:ext uri="{BB962C8B-B14F-4D97-AF65-F5344CB8AC3E}">
        <p14:creationId xmlns:p14="http://schemas.microsoft.com/office/powerpoint/2010/main" val="1849038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Høringsnotatet nytt inntektssystem:</a:t>
            </a:r>
            <a:r>
              <a:rPr lang="nb-NO" dirty="0"/>
              <a:t/>
            </a:r>
            <a:br>
              <a:rPr lang="nb-NO" dirty="0"/>
            </a:br>
            <a:endParaRPr lang="nb-NO" dirty="0"/>
          </a:p>
        </p:txBody>
      </p:sp>
      <p:sp>
        <p:nvSpPr>
          <p:cNvPr id="3" name="Plassholder for innhold 2"/>
          <p:cNvSpPr>
            <a:spLocks noGrp="1"/>
          </p:cNvSpPr>
          <p:nvPr>
            <p:ph sz="quarter" idx="10"/>
          </p:nvPr>
        </p:nvSpPr>
        <p:spPr/>
        <p:txBody>
          <a:bodyPr/>
          <a:lstStyle/>
          <a:p>
            <a:pPr lvl="1">
              <a:buFont typeface="Arial" panose="020B0604020202020204" pitchFamily="34" charset="0"/>
              <a:buChar char="•"/>
            </a:pPr>
            <a:r>
              <a:rPr lang="nb-NO" dirty="0"/>
              <a:t>N</a:t>
            </a:r>
            <a:r>
              <a:rPr lang="nb-NO" dirty="0" smtClean="0"/>
              <a:t>ye </a:t>
            </a:r>
            <a:r>
              <a:rPr lang="nb-NO" dirty="0"/>
              <a:t>kostnadsnøkler for </a:t>
            </a:r>
            <a:r>
              <a:rPr lang="nb-NO" dirty="0" smtClean="0"/>
              <a:t>kommunene -</a:t>
            </a:r>
            <a:r>
              <a:rPr lang="nb-NO" dirty="0" err="1" smtClean="0"/>
              <a:t>Utgiftsutjevningen</a:t>
            </a:r>
            <a:endParaRPr lang="nb-NO" dirty="0" smtClean="0"/>
          </a:p>
          <a:p>
            <a:pPr lvl="2">
              <a:buFont typeface="Arial" panose="020B0604020202020204" pitchFamily="34" charset="0"/>
              <a:buChar char="•"/>
            </a:pPr>
            <a:r>
              <a:rPr lang="nb-NO" dirty="0" smtClean="0"/>
              <a:t>herunder </a:t>
            </a:r>
            <a:r>
              <a:rPr lang="nb-NO" dirty="0"/>
              <a:t>en ny modell der det skilles mellom frivillig og ufrivillige smådriftsulemper</a:t>
            </a:r>
          </a:p>
          <a:p>
            <a:pPr lvl="1">
              <a:buFont typeface="Arial" panose="020B0604020202020204" pitchFamily="34" charset="0"/>
              <a:buChar char="•"/>
            </a:pPr>
            <a:endParaRPr lang="nb-NO" dirty="0" smtClean="0"/>
          </a:p>
          <a:p>
            <a:pPr lvl="1">
              <a:buFont typeface="Arial" panose="020B0604020202020204" pitchFamily="34" charset="0"/>
              <a:buChar char="•"/>
            </a:pPr>
            <a:r>
              <a:rPr lang="nb-NO" dirty="0" smtClean="0"/>
              <a:t>Endringer </a:t>
            </a:r>
            <a:r>
              <a:rPr lang="nb-NO" dirty="0"/>
              <a:t>i de regionalpolitiske tilskuddene</a:t>
            </a:r>
          </a:p>
          <a:p>
            <a:pPr lvl="1">
              <a:buFont typeface="Arial" panose="020B0604020202020204" pitchFamily="34" charset="0"/>
              <a:buChar char="•"/>
            </a:pPr>
            <a:endParaRPr lang="nb-NO" dirty="0" smtClean="0"/>
          </a:p>
          <a:p>
            <a:pPr lvl="1">
              <a:buFont typeface="Arial" panose="020B0604020202020204" pitchFamily="34" charset="0"/>
              <a:buChar char="•"/>
            </a:pPr>
            <a:r>
              <a:rPr lang="nb-NO" dirty="0" smtClean="0"/>
              <a:t>Oppsummering </a:t>
            </a:r>
            <a:r>
              <a:rPr lang="nb-NO" dirty="0"/>
              <a:t>av skatteelementene i </a:t>
            </a:r>
            <a:r>
              <a:rPr lang="nb-NO" dirty="0" smtClean="0"/>
              <a:t>inntektssystemet</a:t>
            </a:r>
          </a:p>
          <a:p>
            <a:pPr lvl="1">
              <a:buFont typeface="Arial" panose="020B0604020202020204" pitchFamily="34" charset="0"/>
              <a:buChar char="•"/>
            </a:pPr>
            <a:endParaRPr lang="nb-NO" dirty="0"/>
          </a:p>
          <a:p>
            <a:pPr lvl="1">
              <a:buFont typeface="Arial" panose="020B0604020202020204" pitchFamily="34" charset="0"/>
              <a:buChar char="•"/>
            </a:pPr>
            <a:endParaRPr lang="nb-NO" dirty="0" smtClean="0"/>
          </a:p>
          <a:p>
            <a:pPr lvl="1">
              <a:buFont typeface="Arial" panose="020B0604020202020204" pitchFamily="34" charset="0"/>
              <a:buChar char="•"/>
            </a:pPr>
            <a:endParaRPr lang="nb-NO" dirty="0"/>
          </a:p>
          <a:p>
            <a:pPr lvl="1">
              <a:buFont typeface="Arial" panose="020B0604020202020204" pitchFamily="34" charset="0"/>
              <a:buChar char="•"/>
            </a:pPr>
            <a:r>
              <a:rPr lang="nb-NO" dirty="0" smtClean="0"/>
              <a:t>Men ingen virkningstabeller!</a:t>
            </a:r>
            <a:endParaRPr lang="nb-NO" dirty="0"/>
          </a:p>
          <a:p>
            <a:pPr>
              <a:buFont typeface="Arial" panose="020B0604020202020204" pitchFamily="34" charset="0"/>
              <a:buChar char="•"/>
            </a:pPr>
            <a:endParaRPr lang="nb-NO" dirty="0"/>
          </a:p>
        </p:txBody>
      </p:sp>
    </p:spTree>
    <p:extLst>
      <p:ext uri="{BB962C8B-B14F-4D97-AF65-F5344CB8AC3E}">
        <p14:creationId xmlns:p14="http://schemas.microsoft.com/office/powerpoint/2010/main" val="9248730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11394" name="Rectangle 2"/>
          <p:cNvSpPr>
            <a:spLocks noGrp="1" noChangeArrowheads="1"/>
          </p:cNvSpPr>
          <p:nvPr>
            <p:ph type="title"/>
          </p:nvPr>
        </p:nvSpPr>
        <p:spPr>
          <a:xfrm>
            <a:off x="539750" y="146050"/>
            <a:ext cx="7543800" cy="692150"/>
          </a:xfrm>
        </p:spPr>
        <p:txBody>
          <a:bodyPr>
            <a:normAutofit/>
          </a:bodyPr>
          <a:lstStyle/>
          <a:p>
            <a:pPr algn="ctr"/>
            <a:r>
              <a:rPr lang="nb-NO" dirty="0" err="1">
                <a:solidFill>
                  <a:srgbClr val="FF0000"/>
                </a:solidFill>
              </a:rPr>
              <a:t>U</a:t>
            </a:r>
            <a:r>
              <a:rPr lang="nb-NO" dirty="0" err="1" smtClean="0">
                <a:solidFill>
                  <a:srgbClr val="FF0000"/>
                </a:solidFill>
              </a:rPr>
              <a:t>tgiftsutjevningen</a:t>
            </a:r>
            <a:endParaRPr lang="nb-NO" sz="3600" dirty="0">
              <a:solidFill>
                <a:srgbClr val="FF0000"/>
              </a:solidFill>
            </a:endParaRPr>
          </a:p>
        </p:txBody>
      </p:sp>
      <p:sp>
        <p:nvSpPr>
          <p:cNvPr id="1211395" name="Rectangle 3"/>
          <p:cNvSpPr>
            <a:spLocks noGrp="1" noChangeArrowheads="1"/>
          </p:cNvSpPr>
          <p:nvPr>
            <p:ph sz="quarter" idx="10"/>
          </p:nvPr>
        </p:nvSpPr>
        <p:spPr>
          <a:xfrm>
            <a:off x="152400" y="838200"/>
            <a:ext cx="8077200" cy="1981200"/>
          </a:xfrm>
        </p:spPr>
        <p:txBody>
          <a:bodyPr>
            <a:normAutofit fontScale="92500" lnSpcReduction="20000"/>
          </a:bodyPr>
          <a:lstStyle/>
          <a:p>
            <a:pPr marL="468000" lvl="0" indent="-468000">
              <a:lnSpc>
                <a:spcPct val="90000"/>
              </a:lnSpc>
              <a:buClr>
                <a:srgbClr val="008CD3"/>
              </a:buClr>
            </a:pPr>
            <a:r>
              <a:rPr lang="nb-NO" sz="1900" dirty="0">
                <a:solidFill>
                  <a:srgbClr val="001A58"/>
                </a:solidFill>
              </a:rPr>
              <a:t>Kompenserer for ulike kostnads- og etterspørselsforhold (ufrivillige) for at kommunene skal kunne gi et </a:t>
            </a:r>
            <a:r>
              <a:rPr lang="nb-NO" sz="1900" dirty="0">
                <a:solidFill>
                  <a:srgbClr val="001A58">
                    <a:lumMod val="75000"/>
                    <a:lumOff val="25000"/>
                  </a:srgbClr>
                </a:solidFill>
              </a:rPr>
              <a:t>likeverdig tjenestetilbud</a:t>
            </a:r>
            <a:r>
              <a:rPr lang="nb-NO" sz="1900" dirty="0">
                <a:solidFill>
                  <a:srgbClr val="001A58"/>
                </a:solidFill>
              </a:rPr>
              <a:t>. </a:t>
            </a:r>
          </a:p>
          <a:p>
            <a:pPr marL="468000" lvl="1" indent="-468000">
              <a:lnSpc>
                <a:spcPct val="90000"/>
              </a:lnSpc>
              <a:buClr>
                <a:srgbClr val="008CD3"/>
              </a:buClr>
            </a:pPr>
            <a:endParaRPr lang="nb-NO" sz="1900" dirty="0">
              <a:solidFill>
                <a:srgbClr val="001A58"/>
              </a:solidFill>
            </a:endParaRPr>
          </a:p>
          <a:p>
            <a:pPr marL="468000" lvl="0" indent="-468000">
              <a:lnSpc>
                <a:spcPct val="90000"/>
              </a:lnSpc>
              <a:buClr>
                <a:srgbClr val="008CD3"/>
              </a:buClr>
            </a:pPr>
            <a:r>
              <a:rPr lang="nb-NO" sz="1900" dirty="0">
                <a:solidFill>
                  <a:srgbClr val="001A58"/>
                </a:solidFill>
              </a:rPr>
              <a:t>Variasjoner for behovet for kommunale tjenester fanges i hovedsak opp gjennom </a:t>
            </a:r>
          </a:p>
          <a:p>
            <a:pPr marL="900000" lvl="1">
              <a:lnSpc>
                <a:spcPct val="90000"/>
              </a:lnSpc>
              <a:buClr>
                <a:srgbClr val="008CD3"/>
              </a:buClr>
            </a:pPr>
            <a:r>
              <a:rPr lang="nb-NO" sz="1900" dirty="0">
                <a:solidFill>
                  <a:srgbClr val="001A58"/>
                </a:solidFill>
              </a:rPr>
              <a:t>Alderskriterier</a:t>
            </a:r>
          </a:p>
          <a:p>
            <a:pPr marL="900000" lvl="1">
              <a:lnSpc>
                <a:spcPct val="90000"/>
              </a:lnSpc>
              <a:buClr>
                <a:srgbClr val="008CD3"/>
              </a:buClr>
            </a:pPr>
            <a:r>
              <a:rPr lang="nb-NO" sz="1900" dirty="0">
                <a:solidFill>
                  <a:srgbClr val="001A58"/>
                </a:solidFill>
              </a:rPr>
              <a:t>Sosioøkonomiske </a:t>
            </a:r>
            <a:r>
              <a:rPr lang="nb-NO" sz="1900" dirty="0" smtClean="0">
                <a:solidFill>
                  <a:srgbClr val="001A58"/>
                </a:solidFill>
              </a:rPr>
              <a:t>kriterier</a:t>
            </a:r>
          </a:p>
          <a:p>
            <a:pPr marL="900000" lvl="1">
              <a:lnSpc>
                <a:spcPct val="90000"/>
              </a:lnSpc>
              <a:buClr>
                <a:srgbClr val="008CD3"/>
              </a:buClr>
            </a:pPr>
            <a:r>
              <a:rPr lang="nb-NO" sz="1900" dirty="0" smtClean="0"/>
              <a:t>Strukturelle kriterier</a:t>
            </a:r>
            <a:endParaRPr lang="nb-NO" sz="1900" dirty="0">
              <a:solidFill>
                <a:srgbClr val="001A58"/>
              </a:solidFill>
            </a:endParaRPr>
          </a:p>
        </p:txBody>
      </p:sp>
      <p:sp>
        <p:nvSpPr>
          <p:cNvPr id="1211396" name="Line 4"/>
          <p:cNvSpPr>
            <a:spLocks noChangeShapeType="1"/>
          </p:cNvSpPr>
          <p:nvPr/>
        </p:nvSpPr>
        <p:spPr bwMode="auto">
          <a:xfrm flipV="1">
            <a:off x="844550" y="3505200"/>
            <a:ext cx="0" cy="2514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solidFill>
                <a:prstClr val="black"/>
              </a:solidFill>
            </a:endParaRPr>
          </a:p>
        </p:txBody>
      </p:sp>
      <p:sp>
        <p:nvSpPr>
          <p:cNvPr id="1211397" name="Line 5"/>
          <p:cNvSpPr>
            <a:spLocks noChangeShapeType="1"/>
          </p:cNvSpPr>
          <p:nvPr/>
        </p:nvSpPr>
        <p:spPr bwMode="auto">
          <a:xfrm>
            <a:off x="844550" y="6019800"/>
            <a:ext cx="309403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solidFill>
                <a:prstClr val="black"/>
              </a:solidFill>
            </a:endParaRPr>
          </a:p>
        </p:txBody>
      </p:sp>
      <p:sp>
        <p:nvSpPr>
          <p:cNvPr id="1211398" name="Rectangle 6"/>
          <p:cNvSpPr>
            <a:spLocks noChangeArrowheads="1"/>
          </p:cNvSpPr>
          <p:nvPr/>
        </p:nvSpPr>
        <p:spPr bwMode="auto">
          <a:xfrm>
            <a:off x="1125538" y="4495800"/>
            <a:ext cx="703262" cy="1524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solidFill>
                <a:prstClr val="black"/>
              </a:solidFill>
            </a:endParaRPr>
          </a:p>
        </p:txBody>
      </p:sp>
      <p:sp>
        <p:nvSpPr>
          <p:cNvPr id="1211399" name="Rectangle 7"/>
          <p:cNvSpPr>
            <a:spLocks noChangeArrowheads="1"/>
          </p:cNvSpPr>
          <p:nvPr/>
        </p:nvSpPr>
        <p:spPr bwMode="auto">
          <a:xfrm>
            <a:off x="2320925" y="3733800"/>
            <a:ext cx="703263" cy="2286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solidFill>
                <a:prstClr val="black"/>
              </a:solidFill>
            </a:endParaRPr>
          </a:p>
        </p:txBody>
      </p:sp>
      <p:sp>
        <p:nvSpPr>
          <p:cNvPr id="1211400" name="Line 8"/>
          <p:cNvSpPr>
            <a:spLocks noChangeShapeType="1"/>
          </p:cNvSpPr>
          <p:nvPr/>
        </p:nvSpPr>
        <p:spPr bwMode="auto">
          <a:xfrm>
            <a:off x="844550" y="4114800"/>
            <a:ext cx="31654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solidFill>
                <a:prstClr val="black"/>
              </a:solidFill>
            </a:endParaRPr>
          </a:p>
        </p:txBody>
      </p:sp>
      <p:sp>
        <p:nvSpPr>
          <p:cNvPr id="1211401" name="Text Box 9"/>
          <p:cNvSpPr txBox="1">
            <a:spLocks noChangeArrowheads="1"/>
          </p:cNvSpPr>
          <p:nvPr/>
        </p:nvSpPr>
        <p:spPr bwMode="auto">
          <a:xfrm>
            <a:off x="3048000" y="4114800"/>
            <a:ext cx="1152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nb-NO" sz="1400" dirty="0">
                <a:solidFill>
                  <a:prstClr val="black"/>
                </a:solidFill>
              </a:rPr>
              <a:t>Gjennomsnitt</a:t>
            </a:r>
          </a:p>
        </p:txBody>
      </p:sp>
      <p:sp>
        <p:nvSpPr>
          <p:cNvPr id="1211402" name="Text Box 10"/>
          <p:cNvSpPr txBox="1">
            <a:spLocks noChangeArrowheads="1"/>
          </p:cNvSpPr>
          <p:nvPr/>
        </p:nvSpPr>
        <p:spPr bwMode="auto">
          <a:xfrm>
            <a:off x="533400" y="3124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nb-NO" sz="1400" dirty="0">
                <a:solidFill>
                  <a:prstClr val="black"/>
                </a:solidFill>
              </a:rPr>
              <a:t>Beregnet utgiftsbehov kr  pr </a:t>
            </a:r>
            <a:r>
              <a:rPr lang="nb-NO" sz="1400" dirty="0" err="1">
                <a:solidFill>
                  <a:prstClr val="black"/>
                </a:solidFill>
              </a:rPr>
              <a:t>innb</a:t>
            </a:r>
            <a:endParaRPr lang="nb-NO" sz="1400" dirty="0">
              <a:solidFill>
                <a:prstClr val="black"/>
              </a:solidFill>
            </a:endParaRPr>
          </a:p>
        </p:txBody>
      </p:sp>
      <p:sp>
        <p:nvSpPr>
          <p:cNvPr id="1211403" name="Text Box 11"/>
          <p:cNvSpPr txBox="1">
            <a:spLocks noChangeArrowheads="1"/>
          </p:cNvSpPr>
          <p:nvPr/>
        </p:nvSpPr>
        <p:spPr bwMode="auto">
          <a:xfrm>
            <a:off x="914400" y="5943600"/>
            <a:ext cx="1055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r>
              <a:rPr lang="nb-NO" sz="1400" dirty="0">
                <a:solidFill>
                  <a:prstClr val="black"/>
                </a:solidFill>
              </a:rPr>
              <a:t>Kommune</a:t>
            </a:r>
          </a:p>
          <a:p>
            <a:pPr algn="ctr"/>
            <a:r>
              <a:rPr lang="nb-NO" sz="1400" dirty="0">
                <a:solidFill>
                  <a:prstClr val="black"/>
                </a:solidFill>
              </a:rPr>
              <a:t>A</a:t>
            </a:r>
          </a:p>
        </p:txBody>
      </p:sp>
      <p:sp>
        <p:nvSpPr>
          <p:cNvPr id="1211404" name="Text Box 12"/>
          <p:cNvSpPr txBox="1">
            <a:spLocks noChangeArrowheads="1"/>
          </p:cNvSpPr>
          <p:nvPr/>
        </p:nvSpPr>
        <p:spPr bwMode="auto">
          <a:xfrm>
            <a:off x="2251075" y="5943600"/>
            <a:ext cx="10255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r>
              <a:rPr lang="nb-NO" sz="1400" dirty="0">
                <a:solidFill>
                  <a:prstClr val="black"/>
                </a:solidFill>
              </a:rPr>
              <a:t>Kommune</a:t>
            </a:r>
          </a:p>
          <a:p>
            <a:pPr algn="ctr"/>
            <a:r>
              <a:rPr lang="nb-NO" sz="1400" dirty="0">
                <a:solidFill>
                  <a:prstClr val="black"/>
                </a:solidFill>
              </a:rPr>
              <a:t>B</a:t>
            </a:r>
          </a:p>
        </p:txBody>
      </p:sp>
      <p:sp>
        <p:nvSpPr>
          <p:cNvPr id="1211405" name="Rectangle 13"/>
          <p:cNvSpPr>
            <a:spLocks noChangeArrowheads="1"/>
          </p:cNvSpPr>
          <p:nvPr/>
        </p:nvSpPr>
        <p:spPr bwMode="auto">
          <a:xfrm>
            <a:off x="1125538" y="4114800"/>
            <a:ext cx="703262" cy="381000"/>
          </a:xfrm>
          <a:prstGeom prst="rect">
            <a:avLst/>
          </a:prstGeom>
          <a:solidFill>
            <a:srgbClr val="0000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solidFill>
                <a:prstClr val="black"/>
              </a:solidFill>
            </a:endParaRPr>
          </a:p>
        </p:txBody>
      </p:sp>
      <p:sp>
        <p:nvSpPr>
          <p:cNvPr id="1211406" name="Rectangle 14"/>
          <p:cNvSpPr>
            <a:spLocks noChangeArrowheads="1"/>
          </p:cNvSpPr>
          <p:nvPr/>
        </p:nvSpPr>
        <p:spPr bwMode="auto">
          <a:xfrm>
            <a:off x="2320925" y="3733800"/>
            <a:ext cx="703263" cy="381000"/>
          </a:xfrm>
          <a:prstGeom prst="rect">
            <a:avLst/>
          </a:prstGeom>
          <a:solidFill>
            <a:srgbClr val="00B050"/>
          </a:solidFill>
          <a:ln w="12700">
            <a:solidFill>
              <a:schemeClr val="tx1"/>
            </a:solidFill>
            <a:miter lim="800000"/>
            <a:headEnd/>
            <a:tailEnd/>
          </a:ln>
          <a:effectLst/>
          <a:extLst/>
        </p:spPr>
        <p:txBody>
          <a:bodyPr wrap="none" anchor="ctr"/>
          <a:lstStyle/>
          <a:p>
            <a:endParaRPr lang="nb-NO">
              <a:solidFill>
                <a:prstClr val="black"/>
              </a:solidFill>
            </a:endParaRPr>
          </a:p>
        </p:txBody>
      </p:sp>
      <p:sp>
        <p:nvSpPr>
          <p:cNvPr id="1211407" name="Line 15"/>
          <p:cNvSpPr>
            <a:spLocks noChangeShapeType="1"/>
          </p:cNvSpPr>
          <p:nvPr/>
        </p:nvSpPr>
        <p:spPr bwMode="auto">
          <a:xfrm flipH="1" flipV="1">
            <a:off x="1266825" y="3810000"/>
            <a:ext cx="280988"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solidFill>
                <a:prstClr val="black"/>
              </a:solidFill>
            </a:endParaRPr>
          </a:p>
        </p:txBody>
      </p:sp>
      <p:sp>
        <p:nvSpPr>
          <p:cNvPr id="1211408" name="Text Box 16"/>
          <p:cNvSpPr txBox="1">
            <a:spLocks noChangeArrowheads="1"/>
          </p:cNvSpPr>
          <p:nvPr/>
        </p:nvSpPr>
        <p:spPr bwMode="auto">
          <a:xfrm>
            <a:off x="984250" y="3352800"/>
            <a:ext cx="10175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r>
              <a:rPr lang="nb-NO" sz="1400" dirty="0">
                <a:solidFill>
                  <a:prstClr val="black"/>
                </a:solidFill>
              </a:rPr>
              <a:t>Omfordeling</a:t>
            </a:r>
          </a:p>
          <a:p>
            <a:pPr algn="ctr"/>
            <a:r>
              <a:rPr lang="nb-NO" sz="1400" dirty="0">
                <a:solidFill>
                  <a:prstClr val="black"/>
                </a:solidFill>
              </a:rPr>
              <a:t>trekk</a:t>
            </a:r>
            <a:endParaRPr lang="nb-NO" sz="1600" dirty="0">
              <a:solidFill>
                <a:prstClr val="black"/>
              </a:solidFill>
            </a:endParaRPr>
          </a:p>
        </p:txBody>
      </p:sp>
      <p:sp>
        <p:nvSpPr>
          <p:cNvPr id="1211409" name="Line 17"/>
          <p:cNvSpPr>
            <a:spLocks noChangeShapeType="1"/>
          </p:cNvSpPr>
          <p:nvPr/>
        </p:nvSpPr>
        <p:spPr bwMode="auto">
          <a:xfrm flipV="1">
            <a:off x="2673350" y="3429000"/>
            <a:ext cx="52705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solidFill>
                <a:prstClr val="black"/>
              </a:solidFill>
            </a:endParaRPr>
          </a:p>
        </p:txBody>
      </p:sp>
      <p:sp>
        <p:nvSpPr>
          <p:cNvPr id="1211410" name="Text Box 18"/>
          <p:cNvSpPr txBox="1">
            <a:spLocks noChangeArrowheads="1"/>
          </p:cNvSpPr>
          <p:nvPr/>
        </p:nvSpPr>
        <p:spPr bwMode="auto">
          <a:xfrm>
            <a:off x="3048000" y="3124200"/>
            <a:ext cx="12303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r>
              <a:rPr lang="nb-NO" sz="1400" dirty="0">
                <a:solidFill>
                  <a:prstClr val="black"/>
                </a:solidFill>
              </a:rPr>
              <a:t>Omfordeling</a:t>
            </a:r>
          </a:p>
          <a:p>
            <a:pPr algn="ctr"/>
            <a:r>
              <a:rPr lang="nb-NO" sz="1400" dirty="0">
                <a:solidFill>
                  <a:prstClr val="black"/>
                </a:solidFill>
              </a:rPr>
              <a:t>tillegg</a:t>
            </a:r>
          </a:p>
        </p:txBody>
      </p:sp>
      <p:sp>
        <p:nvSpPr>
          <p:cNvPr id="1211413" name="Text Box 21"/>
          <p:cNvSpPr txBox="1">
            <a:spLocks noChangeArrowheads="1"/>
          </p:cNvSpPr>
          <p:nvPr/>
        </p:nvSpPr>
        <p:spPr bwMode="auto">
          <a:xfrm>
            <a:off x="3009900" y="3795713"/>
            <a:ext cx="10166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nb-NO" sz="1600" dirty="0">
                <a:solidFill>
                  <a:prstClr val="black"/>
                </a:solidFill>
              </a:rPr>
              <a:t>Kr </a:t>
            </a:r>
            <a:r>
              <a:rPr lang="nb-NO" sz="1600" dirty="0" smtClean="0">
                <a:solidFill>
                  <a:prstClr val="black"/>
                </a:solidFill>
              </a:rPr>
              <a:t>48.097</a:t>
            </a:r>
            <a:endParaRPr lang="nb-NO" dirty="0">
              <a:solidFill>
                <a:prstClr val="black"/>
              </a:solidFill>
            </a:endParaRPr>
          </a:p>
        </p:txBody>
      </p:sp>
    </p:spTree>
    <p:extLst>
      <p:ext uri="{BB962C8B-B14F-4D97-AF65-F5344CB8AC3E}">
        <p14:creationId xmlns:p14="http://schemas.microsoft.com/office/powerpoint/2010/main" val="325293868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113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139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113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113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113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113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114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114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114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114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1140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1140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1140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1140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1139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1139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1140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1139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1139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1140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1140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11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1394" grpId="0"/>
      <p:bldP spid="1211395" grpId="0" build="p"/>
      <p:bldP spid="1211396" grpId="0" animBg="1"/>
      <p:bldP spid="1211397" grpId="0" animBg="1"/>
      <p:bldP spid="1211398" grpId="0" animBg="1"/>
      <p:bldP spid="1211399" grpId="0" animBg="1"/>
      <p:bldP spid="1211400" grpId="0" animBg="1"/>
      <p:bldP spid="1211401" grpId="0"/>
      <p:bldP spid="1211402" grpId="0"/>
      <p:bldP spid="1211403" grpId="0"/>
      <p:bldP spid="1211404" grpId="0"/>
      <p:bldP spid="1211405" grpId="0" animBg="1"/>
      <p:bldP spid="1211406" grpId="0" animBg="1"/>
      <p:bldP spid="1211407" grpId="0" animBg="1"/>
      <p:bldP spid="1211408" grpId="0"/>
      <p:bldP spid="1211409" grpId="0" animBg="1"/>
      <p:bldP spid="1211410" grpId="0"/>
      <p:bldP spid="12114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93316" name="Rectangle 4"/>
          <p:cNvSpPr>
            <a:spLocks noGrp="1" noChangeArrowheads="1"/>
          </p:cNvSpPr>
          <p:nvPr>
            <p:ph type="title"/>
          </p:nvPr>
        </p:nvSpPr>
        <p:spPr>
          <a:xfrm>
            <a:off x="471273" y="136278"/>
            <a:ext cx="8229600" cy="844450"/>
          </a:xfrm>
        </p:spPr>
        <p:txBody>
          <a:bodyPr>
            <a:noAutofit/>
          </a:bodyPr>
          <a:lstStyle/>
          <a:p>
            <a:pPr algn="ctr"/>
            <a:r>
              <a:rPr lang="nb-NO" sz="2400" dirty="0" smtClean="0">
                <a:solidFill>
                  <a:srgbClr val="C00000"/>
                </a:solidFill>
              </a:rPr>
              <a:t>Kostnadsnøkler innen disse tjenesteområdene:</a:t>
            </a:r>
            <a:endParaRPr lang="nb-NO" sz="2400" dirty="0">
              <a:solidFill>
                <a:srgbClr val="C00000"/>
              </a:solidFill>
            </a:endParaRPr>
          </a:p>
        </p:txBody>
      </p:sp>
      <p:sp>
        <p:nvSpPr>
          <p:cNvPr id="2" name="TekstSylinder 1"/>
          <p:cNvSpPr txBox="1"/>
          <p:nvPr/>
        </p:nvSpPr>
        <p:spPr>
          <a:xfrm>
            <a:off x="588898" y="5801722"/>
            <a:ext cx="8200153" cy="369332"/>
          </a:xfrm>
          <a:prstGeom prst="rect">
            <a:avLst/>
          </a:prstGeom>
          <a:noFill/>
        </p:spPr>
        <p:txBody>
          <a:bodyPr wrap="square" rtlCol="0">
            <a:spAutoFit/>
          </a:bodyPr>
          <a:lstStyle/>
          <a:p>
            <a:pPr defTabSz="914400"/>
            <a:r>
              <a:rPr lang="nb-NO" b="1" dirty="0" smtClean="0">
                <a:solidFill>
                  <a:srgbClr val="C00000"/>
                </a:solidFill>
              </a:rPr>
              <a:t>Samlet utgiftsnivå for disse sektorene er for 2016 fastsatt til i alt 249,6 mrd. kroner </a:t>
            </a:r>
            <a:endParaRPr lang="nb-NO" b="1" dirty="0">
              <a:solidFill>
                <a:srgbClr val="C0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97" y="748975"/>
            <a:ext cx="8405721" cy="5052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630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PT mal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PPT mal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KS_PPT_mal_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PPT mal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KS_PPT_mal_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PPT mal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PPT mal 2015</Template>
  <TotalTime>6835</TotalTime>
  <Words>1950</Words>
  <Application>Microsoft Office PowerPoint</Application>
  <PresentationFormat>Skjermfremvisning (4:3)</PresentationFormat>
  <Paragraphs>405</Paragraphs>
  <Slides>34</Slides>
  <Notes>14</Notes>
  <HiddenSlides>1</HiddenSlides>
  <MMClips>0</MMClips>
  <ScaleCrop>false</ScaleCrop>
  <HeadingPairs>
    <vt:vector size="4" baseType="variant">
      <vt:variant>
        <vt:lpstr>Tema</vt:lpstr>
      </vt:variant>
      <vt:variant>
        <vt:i4>10</vt:i4>
      </vt:variant>
      <vt:variant>
        <vt:lpstr>Lysbildetitler</vt:lpstr>
      </vt:variant>
      <vt:variant>
        <vt:i4>34</vt:i4>
      </vt:variant>
    </vt:vector>
  </HeadingPairs>
  <TitlesOfParts>
    <vt:vector size="44" baseType="lpstr">
      <vt:lpstr>PPT mal 2015</vt:lpstr>
      <vt:lpstr>KS_slidemaster</vt:lpstr>
      <vt:lpstr>1_KS_slidemaster</vt:lpstr>
      <vt:lpstr>5_KS_PPT_mal_2012</vt:lpstr>
      <vt:lpstr>2_PPT mal 2015</vt:lpstr>
      <vt:lpstr>Office-tema</vt:lpstr>
      <vt:lpstr>6_KS_PPT_mal_2012</vt:lpstr>
      <vt:lpstr>2_KS_slidemaster</vt:lpstr>
      <vt:lpstr>3_PPT mal 2015</vt:lpstr>
      <vt:lpstr>1_PPT mal 2015</vt:lpstr>
      <vt:lpstr> Nytt inntektssystem    </vt:lpstr>
      <vt:lpstr>PowerPoint-presentasjon</vt:lpstr>
      <vt:lpstr>Målet for inntektssystemet</vt:lpstr>
      <vt:lpstr>PowerPoint-presentasjon</vt:lpstr>
      <vt:lpstr>Inntektssystemet for kommunene 2016</vt:lpstr>
      <vt:lpstr>Kommunesammenslåing - Brev fra Sanner oktober 2015</vt:lpstr>
      <vt:lpstr>Høringsnotatet nytt inntektssystem: </vt:lpstr>
      <vt:lpstr>Utgiftsutjevningen</vt:lpstr>
      <vt:lpstr>Kostnadsnøkler innen disse tjenesteområdene:</vt:lpstr>
      <vt:lpstr>Forslag på endringer i kostnadsnøklene</vt:lpstr>
      <vt:lpstr>PowerPoint-presentasjon</vt:lpstr>
      <vt:lpstr>Spydeberg, Askim, Hobøl, Marker og Eidsberg</vt:lpstr>
      <vt:lpstr>Samlet kostnadsnøkkel 2016</vt:lpstr>
      <vt:lpstr>PowerPoint-presentasjon</vt:lpstr>
      <vt:lpstr>PowerPoint-presentasjon</vt:lpstr>
      <vt:lpstr>Strukturkriterium</vt:lpstr>
      <vt:lpstr>Nytt strukturkriterium</vt:lpstr>
      <vt:lpstr>Hva er et strukturkriterium?</vt:lpstr>
      <vt:lpstr>PowerPoint-presentasjon</vt:lpstr>
      <vt:lpstr>PowerPoint-presentasjon</vt:lpstr>
      <vt:lpstr>PowerPoint-presentasjon</vt:lpstr>
      <vt:lpstr>Mulig risiko for tap knyttet til omlegging av IS og innføring av strukturkriterium (grenseverdi 25,4 km)</vt:lpstr>
      <vt:lpstr>Marker</vt:lpstr>
      <vt:lpstr>Spydeberg </vt:lpstr>
      <vt:lpstr>PowerPoint-presentasjon</vt:lpstr>
      <vt:lpstr>PowerPoint-presentasjon</vt:lpstr>
      <vt:lpstr>PowerPoint-presentasjon</vt:lpstr>
      <vt:lpstr>PowerPoint-presentasjon</vt:lpstr>
      <vt:lpstr>Andre elementer i inntektssystemet</vt:lpstr>
      <vt:lpstr>Inntektsutjevningen (skatt på inntekt og formue inkl. naturressursskatt) </vt:lpstr>
      <vt:lpstr>Selskapsskatt vil føre til reduksjon i andre frie inntekter – rammen skal ikke økes</vt:lpstr>
      <vt:lpstr>Selskapsskatt vil føre til reduksjon i andre frie inntekter – rammen skal ikke økes</vt:lpstr>
      <vt:lpstr>Skattesvake kommuner –  selskapsskatt erstatter inntektsskatt </vt:lpstr>
      <vt:lpstr>Takk for meg</vt:lpstr>
    </vt:vector>
  </TitlesOfParts>
  <Company>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Rune Bye</dc:creator>
  <cp:lastModifiedBy>Håvard Moe</cp:lastModifiedBy>
  <cp:revision>407</cp:revision>
  <cp:lastPrinted>2016-01-05T11:10:56Z</cp:lastPrinted>
  <dcterms:created xsi:type="dcterms:W3CDTF">2015-05-11T16:58:27Z</dcterms:created>
  <dcterms:modified xsi:type="dcterms:W3CDTF">2016-01-06T09:10:25Z</dcterms:modified>
</cp:coreProperties>
</file>